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6" r:id="rId3"/>
    <p:sldId id="273" r:id="rId4"/>
    <p:sldId id="272" r:id="rId5"/>
    <p:sldId id="274" r:id="rId6"/>
    <p:sldId id="276" r:id="rId7"/>
    <p:sldId id="278" r:id="rId8"/>
    <p:sldId id="277" r:id="rId9"/>
    <p:sldId id="280" r:id="rId10"/>
    <p:sldId id="289" r:id="rId11"/>
    <p:sldId id="290" r:id="rId12"/>
    <p:sldId id="291" r:id="rId13"/>
    <p:sldId id="260" r:id="rId14"/>
    <p:sldId id="263" r:id="rId15"/>
    <p:sldId id="264" r:id="rId16"/>
    <p:sldId id="261" r:id="rId17"/>
    <p:sldId id="266" r:id="rId18"/>
    <p:sldId id="267" r:id="rId19"/>
    <p:sldId id="268" r:id="rId20"/>
    <p:sldId id="269" r:id="rId21"/>
    <p:sldId id="283" r:id="rId22"/>
    <p:sldId id="285" r:id="rId23"/>
    <p:sldId id="286"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2513" autoAdjust="0"/>
  </p:normalViewPr>
  <p:slideViewPr>
    <p:cSldViewPr snapToGrid="0">
      <p:cViewPr>
        <p:scale>
          <a:sx n="94" d="100"/>
          <a:sy n="94" d="100"/>
        </p:scale>
        <p:origin x="75"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CD11EE-EFE9-4B20-A722-0B601CBFC3A7}" type="doc">
      <dgm:prSet loTypeId="urn:diagrams.loki3.com/TabbedArc+Icon" loCatId="relationship" qsTypeId="urn:microsoft.com/office/officeart/2005/8/quickstyle/simple1" qsCatId="simple" csTypeId="urn:microsoft.com/office/officeart/2005/8/colors/colorful3" csCatId="colorful"/>
      <dgm:spPr/>
      <dgm:t>
        <a:bodyPr/>
        <a:lstStyle/>
        <a:p>
          <a:endParaRPr lang="en-US"/>
        </a:p>
      </dgm:t>
    </dgm:pt>
    <dgm:pt modelId="{3A7C2ACB-67AC-464E-AEF4-7805BFE6AE8B}">
      <dgm:prSet custT="1"/>
      <dgm:spPr/>
      <dgm:t>
        <a:bodyPr/>
        <a:lstStyle/>
        <a:p>
          <a:r>
            <a:rPr lang="en-IN" sz="1600" dirty="0"/>
            <a:t>What is optimization</a:t>
          </a:r>
        </a:p>
      </dgm:t>
    </dgm:pt>
    <dgm:pt modelId="{A98FC62F-6530-45D0-BABD-C5D7EE9A5A61}" type="parTrans" cxnId="{28920F67-35B1-46DB-B7EB-34747DA3F81A}">
      <dgm:prSet/>
      <dgm:spPr/>
      <dgm:t>
        <a:bodyPr/>
        <a:lstStyle/>
        <a:p>
          <a:endParaRPr lang="en-US" sz="2000"/>
        </a:p>
      </dgm:t>
    </dgm:pt>
    <dgm:pt modelId="{2F435783-1A72-49AA-8353-30D325819534}" type="sibTrans" cxnId="{28920F67-35B1-46DB-B7EB-34747DA3F81A}">
      <dgm:prSet/>
      <dgm:spPr/>
      <dgm:t>
        <a:bodyPr/>
        <a:lstStyle/>
        <a:p>
          <a:endParaRPr lang="en-US" sz="2000"/>
        </a:p>
      </dgm:t>
    </dgm:pt>
    <dgm:pt modelId="{E82434FD-DC65-4A08-9741-E354CC2502EB}">
      <dgm:prSet custT="1"/>
      <dgm:spPr/>
      <dgm:t>
        <a:bodyPr/>
        <a:lstStyle/>
        <a:p>
          <a:r>
            <a:rPr lang="en-IN" sz="1600" dirty="0"/>
            <a:t>Application of optimization</a:t>
          </a:r>
        </a:p>
      </dgm:t>
    </dgm:pt>
    <dgm:pt modelId="{D51DC9C0-7E95-4ED7-9941-474641C3F1A4}" type="parTrans" cxnId="{FC059056-3570-406B-B18B-52E10ADBA992}">
      <dgm:prSet/>
      <dgm:spPr/>
      <dgm:t>
        <a:bodyPr/>
        <a:lstStyle/>
        <a:p>
          <a:endParaRPr lang="en-US" sz="2000"/>
        </a:p>
      </dgm:t>
    </dgm:pt>
    <dgm:pt modelId="{E8E15F7E-33D5-47F0-AE37-DD7CB8681DAC}" type="sibTrans" cxnId="{FC059056-3570-406B-B18B-52E10ADBA992}">
      <dgm:prSet/>
      <dgm:spPr/>
      <dgm:t>
        <a:bodyPr/>
        <a:lstStyle/>
        <a:p>
          <a:endParaRPr lang="en-US" sz="2000"/>
        </a:p>
      </dgm:t>
    </dgm:pt>
    <dgm:pt modelId="{CF55B577-5CD4-4CC5-BC55-B1E8E740276D}">
      <dgm:prSet custT="1"/>
      <dgm:spPr/>
      <dgm:t>
        <a:bodyPr/>
        <a:lstStyle/>
        <a:p>
          <a:r>
            <a:rPr lang="en-IN" sz="1600" dirty="0"/>
            <a:t>Example of Optimization</a:t>
          </a:r>
        </a:p>
      </dgm:t>
    </dgm:pt>
    <dgm:pt modelId="{B169562C-517D-4DD5-83F2-CDA42242C7D6}" type="parTrans" cxnId="{20835FD0-297C-4B21-A956-7FFC75A040AE}">
      <dgm:prSet/>
      <dgm:spPr/>
      <dgm:t>
        <a:bodyPr/>
        <a:lstStyle/>
        <a:p>
          <a:endParaRPr lang="en-US" sz="2000"/>
        </a:p>
      </dgm:t>
    </dgm:pt>
    <dgm:pt modelId="{6729DE96-6805-4A7F-9DB5-EA342D895394}" type="sibTrans" cxnId="{20835FD0-297C-4B21-A956-7FFC75A040AE}">
      <dgm:prSet/>
      <dgm:spPr/>
      <dgm:t>
        <a:bodyPr/>
        <a:lstStyle/>
        <a:p>
          <a:endParaRPr lang="en-US" sz="2000"/>
        </a:p>
      </dgm:t>
    </dgm:pt>
    <dgm:pt modelId="{72B4BF8B-6DD1-4087-98B7-5DAD7B66E291}">
      <dgm:prSet custT="1"/>
      <dgm:spPr/>
      <dgm:t>
        <a:bodyPr/>
        <a:lstStyle/>
        <a:p>
          <a:r>
            <a:rPr lang="en-IN" sz="1600"/>
            <a:t>Linear Programming</a:t>
          </a:r>
        </a:p>
      </dgm:t>
    </dgm:pt>
    <dgm:pt modelId="{83DE6B07-5199-40FF-AD81-50C7AA14B6BD}" type="parTrans" cxnId="{2EEAE8D4-34F7-448B-8C5A-BAF7B446F7F5}">
      <dgm:prSet/>
      <dgm:spPr/>
      <dgm:t>
        <a:bodyPr/>
        <a:lstStyle/>
        <a:p>
          <a:endParaRPr lang="en-US" sz="2000"/>
        </a:p>
      </dgm:t>
    </dgm:pt>
    <dgm:pt modelId="{3A10215B-5FED-4263-A157-F98B948FC0F3}" type="sibTrans" cxnId="{2EEAE8D4-34F7-448B-8C5A-BAF7B446F7F5}">
      <dgm:prSet/>
      <dgm:spPr/>
      <dgm:t>
        <a:bodyPr/>
        <a:lstStyle/>
        <a:p>
          <a:endParaRPr lang="en-US" sz="2000"/>
        </a:p>
      </dgm:t>
    </dgm:pt>
    <dgm:pt modelId="{DAF10F69-BEF6-46AE-9078-A84B9E2D8706}">
      <dgm:prSet custT="1"/>
      <dgm:spPr/>
      <dgm:t>
        <a:bodyPr/>
        <a:lstStyle/>
        <a:p>
          <a:r>
            <a:rPr lang="en-IN" sz="1600"/>
            <a:t>Non-Linear Programming</a:t>
          </a:r>
        </a:p>
      </dgm:t>
    </dgm:pt>
    <dgm:pt modelId="{F71B0218-7F3F-4FBF-8182-4DF36CEF814D}" type="parTrans" cxnId="{F2A57312-36C0-437A-ADAE-3958B3099A24}">
      <dgm:prSet/>
      <dgm:spPr/>
      <dgm:t>
        <a:bodyPr/>
        <a:lstStyle/>
        <a:p>
          <a:endParaRPr lang="en-US" sz="2000"/>
        </a:p>
      </dgm:t>
    </dgm:pt>
    <dgm:pt modelId="{4DE7980A-7348-4712-A11E-83180906FA11}" type="sibTrans" cxnId="{F2A57312-36C0-437A-ADAE-3958B3099A24}">
      <dgm:prSet/>
      <dgm:spPr/>
      <dgm:t>
        <a:bodyPr/>
        <a:lstStyle/>
        <a:p>
          <a:endParaRPr lang="en-US" sz="2000"/>
        </a:p>
      </dgm:t>
    </dgm:pt>
    <dgm:pt modelId="{CA6D74FC-95C3-4FD4-96EC-0D59B1E3896B}">
      <dgm:prSet custT="1"/>
      <dgm:spPr/>
      <dgm:t>
        <a:bodyPr/>
        <a:lstStyle/>
        <a:p>
          <a:r>
            <a:rPr lang="en-IN" sz="1600"/>
            <a:t>Gradient Descent</a:t>
          </a:r>
        </a:p>
      </dgm:t>
    </dgm:pt>
    <dgm:pt modelId="{A9E72700-E73F-4222-9696-EE32EAF68B3F}" type="parTrans" cxnId="{A2032D37-0A30-4ECB-8B79-4036850FF2E2}">
      <dgm:prSet/>
      <dgm:spPr/>
      <dgm:t>
        <a:bodyPr/>
        <a:lstStyle/>
        <a:p>
          <a:endParaRPr lang="en-US" sz="2000"/>
        </a:p>
      </dgm:t>
    </dgm:pt>
    <dgm:pt modelId="{828246BB-380C-462E-A4A4-59DA5D9BE05A}" type="sibTrans" cxnId="{A2032D37-0A30-4ECB-8B79-4036850FF2E2}">
      <dgm:prSet/>
      <dgm:spPr/>
      <dgm:t>
        <a:bodyPr/>
        <a:lstStyle/>
        <a:p>
          <a:endParaRPr lang="en-US" sz="2000"/>
        </a:p>
      </dgm:t>
    </dgm:pt>
    <dgm:pt modelId="{B33E4DB6-C50A-4E69-AE64-1D02A19EB47E}">
      <dgm:prSet custT="1"/>
      <dgm:spPr/>
      <dgm:t>
        <a:bodyPr/>
        <a:lstStyle/>
        <a:p>
          <a:r>
            <a:rPr lang="en-IN" sz="1600"/>
            <a:t>Gradient descent variants</a:t>
          </a:r>
        </a:p>
      </dgm:t>
    </dgm:pt>
    <dgm:pt modelId="{CF41518F-60EE-4F6E-AC13-7D68534E868E}" type="parTrans" cxnId="{1203C319-66C4-4AFF-90E6-86F14910D9AC}">
      <dgm:prSet/>
      <dgm:spPr/>
      <dgm:t>
        <a:bodyPr/>
        <a:lstStyle/>
        <a:p>
          <a:endParaRPr lang="en-US" sz="2000"/>
        </a:p>
      </dgm:t>
    </dgm:pt>
    <dgm:pt modelId="{09F7BD9B-F958-47C9-B0C7-04239F4E6375}" type="sibTrans" cxnId="{1203C319-66C4-4AFF-90E6-86F14910D9AC}">
      <dgm:prSet/>
      <dgm:spPr/>
      <dgm:t>
        <a:bodyPr/>
        <a:lstStyle/>
        <a:p>
          <a:endParaRPr lang="en-US" sz="2000"/>
        </a:p>
      </dgm:t>
    </dgm:pt>
    <dgm:pt modelId="{B99BF37A-1295-40BD-AC63-89DA10D0611A}" type="pres">
      <dgm:prSet presAssocID="{37CD11EE-EFE9-4B20-A722-0B601CBFC3A7}" presName="Name0" presStyleCnt="0">
        <dgm:presLayoutVars>
          <dgm:dir/>
          <dgm:resizeHandles val="exact"/>
        </dgm:presLayoutVars>
      </dgm:prSet>
      <dgm:spPr/>
    </dgm:pt>
    <dgm:pt modelId="{12F333F5-485B-441D-97F9-010D84E460A4}" type="pres">
      <dgm:prSet presAssocID="{3A7C2ACB-67AC-464E-AEF4-7805BFE6AE8B}" presName="twoplus" presStyleLbl="node1" presStyleIdx="0" presStyleCnt="7">
        <dgm:presLayoutVars>
          <dgm:bulletEnabled val="1"/>
        </dgm:presLayoutVars>
      </dgm:prSet>
      <dgm:spPr/>
    </dgm:pt>
    <dgm:pt modelId="{B702A64B-E3B9-46CD-9EF8-6DF105C7B87E}" type="pres">
      <dgm:prSet presAssocID="{E82434FD-DC65-4A08-9741-E354CC2502EB}" presName="twoplus" presStyleLbl="node1" presStyleIdx="1" presStyleCnt="7">
        <dgm:presLayoutVars>
          <dgm:bulletEnabled val="1"/>
        </dgm:presLayoutVars>
      </dgm:prSet>
      <dgm:spPr/>
    </dgm:pt>
    <dgm:pt modelId="{B925C8E6-EF85-4567-AB22-AB1B56A32814}" type="pres">
      <dgm:prSet presAssocID="{CF55B577-5CD4-4CC5-BC55-B1E8E740276D}" presName="twoplus" presStyleLbl="node1" presStyleIdx="2" presStyleCnt="7">
        <dgm:presLayoutVars>
          <dgm:bulletEnabled val="1"/>
        </dgm:presLayoutVars>
      </dgm:prSet>
      <dgm:spPr/>
    </dgm:pt>
    <dgm:pt modelId="{205B33EA-A856-41B1-9B4A-6DF204C4485D}" type="pres">
      <dgm:prSet presAssocID="{72B4BF8B-6DD1-4087-98B7-5DAD7B66E291}" presName="twoplus" presStyleLbl="node1" presStyleIdx="3" presStyleCnt="7">
        <dgm:presLayoutVars>
          <dgm:bulletEnabled val="1"/>
        </dgm:presLayoutVars>
      </dgm:prSet>
      <dgm:spPr/>
    </dgm:pt>
    <dgm:pt modelId="{9031133E-8BF2-4920-8A2A-0FDEFC235A49}" type="pres">
      <dgm:prSet presAssocID="{DAF10F69-BEF6-46AE-9078-A84B9E2D8706}" presName="twoplus" presStyleLbl="node1" presStyleIdx="4" presStyleCnt="7">
        <dgm:presLayoutVars>
          <dgm:bulletEnabled val="1"/>
        </dgm:presLayoutVars>
      </dgm:prSet>
      <dgm:spPr/>
    </dgm:pt>
    <dgm:pt modelId="{70EACA26-20AC-44D8-9E35-A0D44BFE3F30}" type="pres">
      <dgm:prSet presAssocID="{CA6D74FC-95C3-4FD4-96EC-0D59B1E3896B}" presName="twoplus" presStyleLbl="node1" presStyleIdx="5" presStyleCnt="7">
        <dgm:presLayoutVars>
          <dgm:bulletEnabled val="1"/>
        </dgm:presLayoutVars>
      </dgm:prSet>
      <dgm:spPr/>
    </dgm:pt>
    <dgm:pt modelId="{91FD38D5-498C-48AD-99DE-1006625F304B}" type="pres">
      <dgm:prSet presAssocID="{B33E4DB6-C50A-4E69-AE64-1D02A19EB47E}" presName="twoplus" presStyleLbl="node1" presStyleIdx="6" presStyleCnt="7">
        <dgm:presLayoutVars>
          <dgm:bulletEnabled val="1"/>
        </dgm:presLayoutVars>
      </dgm:prSet>
      <dgm:spPr/>
    </dgm:pt>
  </dgm:ptLst>
  <dgm:cxnLst>
    <dgm:cxn modelId="{647C6812-3E0B-4075-AEE0-B71FB0297BF2}" type="presOf" srcId="{37CD11EE-EFE9-4B20-A722-0B601CBFC3A7}" destId="{B99BF37A-1295-40BD-AC63-89DA10D0611A}" srcOrd="0" destOrd="0" presId="urn:diagrams.loki3.com/TabbedArc+Icon"/>
    <dgm:cxn modelId="{F2A57312-36C0-437A-ADAE-3958B3099A24}" srcId="{37CD11EE-EFE9-4B20-A722-0B601CBFC3A7}" destId="{DAF10F69-BEF6-46AE-9078-A84B9E2D8706}" srcOrd="4" destOrd="0" parTransId="{F71B0218-7F3F-4FBF-8182-4DF36CEF814D}" sibTransId="{4DE7980A-7348-4712-A11E-83180906FA11}"/>
    <dgm:cxn modelId="{1203C319-66C4-4AFF-90E6-86F14910D9AC}" srcId="{37CD11EE-EFE9-4B20-A722-0B601CBFC3A7}" destId="{B33E4DB6-C50A-4E69-AE64-1D02A19EB47E}" srcOrd="6" destOrd="0" parTransId="{CF41518F-60EE-4F6E-AC13-7D68534E868E}" sibTransId="{09F7BD9B-F958-47C9-B0C7-04239F4E6375}"/>
    <dgm:cxn modelId="{A2032D37-0A30-4ECB-8B79-4036850FF2E2}" srcId="{37CD11EE-EFE9-4B20-A722-0B601CBFC3A7}" destId="{CA6D74FC-95C3-4FD4-96EC-0D59B1E3896B}" srcOrd="5" destOrd="0" parTransId="{A9E72700-E73F-4222-9696-EE32EAF68B3F}" sibTransId="{828246BB-380C-462E-A4A4-59DA5D9BE05A}"/>
    <dgm:cxn modelId="{45D11A44-FF65-4299-BF28-0D6137F64BDB}" type="presOf" srcId="{3A7C2ACB-67AC-464E-AEF4-7805BFE6AE8B}" destId="{12F333F5-485B-441D-97F9-010D84E460A4}" srcOrd="0" destOrd="0" presId="urn:diagrams.loki3.com/TabbedArc+Icon"/>
    <dgm:cxn modelId="{28920F67-35B1-46DB-B7EB-34747DA3F81A}" srcId="{37CD11EE-EFE9-4B20-A722-0B601CBFC3A7}" destId="{3A7C2ACB-67AC-464E-AEF4-7805BFE6AE8B}" srcOrd="0" destOrd="0" parTransId="{A98FC62F-6530-45D0-BABD-C5D7EE9A5A61}" sibTransId="{2F435783-1A72-49AA-8353-30D325819534}"/>
    <dgm:cxn modelId="{8A508E4A-2B6E-46DE-A170-25CDC30F065E}" type="presOf" srcId="{CA6D74FC-95C3-4FD4-96EC-0D59B1E3896B}" destId="{70EACA26-20AC-44D8-9E35-A0D44BFE3F30}" srcOrd="0" destOrd="0" presId="urn:diagrams.loki3.com/TabbedArc+Icon"/>
    <dgm:cxn modelId="{5CD0424C-9EC7-409B-BC97-07F2C03DFDDA}" type="presOf" srcId="{72B4BF8B-6DD1-4087-98B7-5DAD7B66E291}" destId="{205B33EA-A856-41B1-9B4A-6DF204C4485D}" srcOrd="0" destOrd="0" presId="urn:diagrams.loki3.com/TabbedArc+Icon"/>
    <dgm:cxn modelId="{FC059056-3570-406B-B18B-52E10ADBA992}" srcId="{37CD11EE-EFE9-4B20-A722-0B601CBFC3A7}" destId="{E82434FD-DC65-4A08-9741-E354CC2502EB}" srcOrd="1" destOrd="0" parTransId="{D51DC9C0-7E95-4ED7-9941-474641C3F1A4}" sibTransId="{E8E15F7E-33D5-47F0-AE37-DD7CB8681DAC}"/>
    <dgm:cxn modelId="{12C4B481-258C-4410-B992-F517F533C03C}" type="presOf" srcId="{CF55B577-5CD4-4CC5-BC55-B1E8E740276D}" destId="{B925C8E6-EF85-4567-AB22-AB1B56A32814}" srcOrd="0" destOrd="0" presId="urn:diagrams.loki3.com/TabbedArc+Icon"/>
    <dgm:cxn modelId="{AC3C62AE-A13B-47C9-835B-14B5BD589E47}" type="presOf" srcId="{E82434FD-DC65-4A08-9741-E354CC2502EB}" destId="{B702A64B-E3B9-46CD-9EF8-6DF105C7B87E}" srcOrd="0" destOrd="0" presId="urn:diagrams.loki3.com/TabbedArc+Icon"/>
    <dgm:cxn modelId="{20835FD0-297C-4B21-A956-7FFC75A040AE}" srcId="{37CD11EE-EFE9-4B20-A722-0B601CBFC3A7}" destId="{CF55B577-5CD4-4CC5-BC55-B1E8E740276D}" srcOrd="2" destOrd="0" parTransId="{B169562C-517D-4DD5-83F2-CDA42242C7D6}" sibTransId="{6729DE96-6805-4A7F-9DB5-EA342D895394}"/>
    <dgm:cxn modelId="{2EEAE8D4-34F7-448B-8C5A-BAF7B446F7F5}" srcId="{37CD11EE-EFE9-4B20-A722-0B601CBFC3A7}" destId="{72B4BF8B-6DD1-4087-98B7-5DAD7B66E291}" srcOrd="3" destOrd="0" parTransId="{83DE6B07-5199-40FF-AD81-50C7AA14B6BD}" sibTransId="{3A10215B-5FED-4263-A157-F98B948FC0F3}"/>
    <dgm:cxn modelId="{2E8BA2E4-887B-4818-BCAC-EED0A60EFCBB}" type="presOf" srcId="{DAF10F69-BEF6-46AE-9078-A84B9E2D8706}" destId="{9031133E-8BF2-4920-8A2A-0FDEFC235A49}" srcOrd="0" destOrd="0" presId="urn:diagrams.loki3.com/TabbedArc+Icon"/>
    <dgm:cxn modelId="{BFC714FF-8065-40F6-88BD-83F4FEC27426}" type="presOf" srcId="{B33E4DB6-C50A-4E69-AE64-1D02A19EB47E}" destId="{91FD38D5-498C-48AD-99DE-1006625F304B}" srcOrd="0" destOrd="0" presId="urn:diagrams.loki3.com/TabbedArc+Icon"/>
    <dgm:cxn modelId="{83F1E54A-6A24-4C15-A6FC-1AA497BD925D}" type="presParOf" srcId="{B99BF37A-1295-40BD-AC63-89DA10D0611A}" destId="{12F333F5-485B-441D-97F9-010D84E460A4}" srcOrd="0" destOrd="0" presId="urn:diagrams.loki3.com/TabbedArc+Icon"/>
    <dgm:cxn modelId="{61237A5B-BEB1-4F9D-80E4-75C7E905C062}" type="presParOf" srcId="{B99BF37A-1295-40BD-AC63-89DA10D0611A}" destId="{B702A64B-E3B9-46CD-9EF8-6DF105C7B87E}" srcOrd="1" destOrd="0" presId="urn:diagrams.loki3.com/TabbedArc+Icon"/>
    <dgm:cxn modelId="{34827807-0DED-49B2-98C8-13AB276AA911}" type="presParOf" srcId="{B99BF37A-1295-40BD-AC63-89DA10D0611A}" destId="{B925C8E6-EF85-4567-AB22-AB1B56A32814}" srcOrd="2" destOrd="0" presId="urn:diagrams.loki3.com/TabbedArc+Icon"/>
    <dgm:cxn modelId="{130F1283-858F-4B2C-97EE-90ED9334A8AA}" type="presParOf" srcId="{B99BF37A-1295-40BD-AC63-89DA10D0611A}" destId="{205B33EA-A856-41B1-9B4A-6DF204C4485D}" srcOrd="3" destOrd="0" presId="urn:diagrams.loki3.com/TabbedArc+Icon"/>
    <dgm:cxn modelId="{0CBBE670-ECC1-4084-916A-B9B1CD082528}" type="presParOf" srcId="{B99BF37A-1295-40BD-AC63-89DA10D0611A}" destId="{9031133E-8BF2-4920-8A2A-0FDEFC235A49}" srcOrd="4" destOrd="0" presId="urn:diagrams.loki3.com/TabbedArc+Icon"/>
    <dgm:cxn modelId="{4987AFCA-251C-4FA7-9A9B-0BCB42595A75}" type="presParOf" srcId="{B99BF37A-1295-40BD-AC63-89DA10D0611A}" destId="{70EACA26-20AC-44D8-9E35-A0D44BFE3F30}" srcOrd="5" destOrd="0" presId="urn:diagrams.loki3.com/TabbedArc+Icon"/>
    <dgm:cxn modelId="{0F144D6C-20AB-4433-940E-7665C89A4153}" type="presParOf" srcId="{B99BF37A-1295-40BD-AC63-89DA10D0611A}" destId="{91FD38D5-498C-48AD-99DE-1006625F304B}" srcOrd="6" destOrd="0" presId="urn:diagrams.loki3.com/TabbedArc+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9787D-5BE1-4915-9400-B87E0A1440A7}" type="doc">
      <dgm:prSet loTypeId="urn:microsoft.com/office/officeart/2005/8/layout/venn1" loCatId="relationship" qsTypeId="urn:microsoft.com/office/officeart/2005/8/quickstyle/simple1" qsCatId="simple" csTypeId="urn:microsoft.com/office/officeart/2005/8/colors/accent2_3" csCatId="accent2"/>
      <dgm:spPr/>
      <dgm:t>
        <a:bodyPr/>
        <a:lstStyle/>
        <a:p>
          <a:endParaRPr lang="en-US"/>
        </a:p>
      </dgm:t>
    </dgm:pt>
    <dgm:pt modelId="{E1EB8DFA-D35A-4176-9FD7-F0F6D86A0062}">
      <dgm:prSet custT="1"/>
      <dgm:spPr/>
      <dgm:t>
        <a:bodyPr/>
        <a:lstStyle/>
        <a:p>
          <a:r>
            <a:rPr lang="en-IN" sz="1800" dirty="0"/>
            <a:t>Identify and name the decision variables consistently</a:t>
          </a:r>
        </a:p>
      </dgm:t>
    </dgm:pt>
    <dgm:pt modelId="{E68D0073-9FED-452D-971E-6BD2DDA173EA}" type="parTrans" cxnId="{22EA7537-2E7D-4A6E-9692-6727A9F28897}">
      <dgm:prSet/>
      <dgm:spPr/>
      <dgm:t>
        <a:bodyPr/>
        <a:lstStyle/>
        <a:p>
          <a:endParaRPr lang="en-US"/>
        </a:p>
      </dgm:t>
    </dgm:pt>
    <dgm:pt modelId="{23B6A548-8B97-4EBF-A5F4-CFADEA714F6B}" type="sibTrans" cxnId="{22EA7537-2E7D-4A6E-9692-6727A9F28897}">
      <dgm:prSet/>
      <dgm:spPr/>
      <dgm:t>
        <a:bodyPr/>
        <a:lstStyle/>
        <a:p>
          <a:endParaRPr lang="en-US"/>
        </a:p>
      </dgm:t>
    </dgm:pt>
    <dgm:pt modelId="{D8252840-5636-4E50-9576-B17F2F49779B}">
      <dgm:prSet custT="1"/>
      <dgm:spPr/>
      <dgm:t>
        <a:bodyPr/>
        <a:lstStyle/>
        <a:p>
          <a:r>
            <a:rPr lang="en-IN" sz="1800" dirty="0"/>
            <a:t>Mathematically define the objective/fitness function in terms of the variables</a:t>
          </a:r>
        </a:p>
      </dgm:t>
    </dgm:pt>
    <dgm:pt modelId="{0B80F7AC-9952-439F-973C-B2A069B039A8}" type="parTrans" cxnId="{B2AB0A5D-0C06-4FE6-B51E-9EA6AF34F647}">
      <dgm:prSet/>
      <dgm:spPr/>
      <dgm:t>
        <a:bodyPr/>
        <a:lstStyle/>
        <a:p>
          <a:endParaRPr lang="en-US"/>
        </a:p>
      </dgm:t>
    </dgm:pt>
    <dgm:pt modelId="{6367B524-FA73-4700-8783-A47AA590FF4A}" type="sibTrans" cxnId="{B2AB0A5D-0C06-4FE6-B51E-9EA6AF34F647}">
      <dgm:prSet/>
      <dgm:spPr/>
      <dgm:t>
        <a:bodyPr/>
        <a:lstStyle/>
        <a:p>
          <a:endParaRPr lang="en-US"/>
        </a:p>
      </dgm:t>
    </dgm:pt>
    <dgm:pt modelId="{5C70D2DB-5D56-421A-AF69-2002C0DCBC89}">
      <dgm:prSet custT="1"/>
      <dgm:spPr/>
      <dgm:t>
        <a:bodyPr/>
        <a:lstStyle/>
        <a:p>
          <a:r>
            <a:rPr lang="en-US" sz="1800"/>
            <a:t>Identify all stipulated requirements, restrictions and limitations</a:t>
          </a:r>
          <a:endParaRPr lang="en-IN" sz="1800"/>
        </a:p>
      </dgm:t>
    </dgm:pt>
    <dgm:pt modelId="{4C657D01-AB4D-480B-8469-5FA752AA8462}" type="parTrans" cxnId="{2607232F-59F9-4A06-BB6C-0AA9CED749EB}">
      <dgm:prSet/>
      <dgm:spPr/>
      <dgm:t>
        <a:bodyPr/>
        <a:lstStyle/>
        <a:p>
          <a:endParaRPr lang="en-US"/>
        </a:p>
      </dgm:t>
    </dgm:pt>
    <dgm:pt modelId="{10F45A4A-704F-4720-AA8F-0FCC451CC8D4}" type="sibTrans" cxnId="{2607232F-59F9-4A06-BB6C-0AA9CED749EB}">
      <dgm:prSet/>
      <dgm:spPr/>
      <dgm:t>
        <a:bodyPr/>
        <a:lstStyle/>
        <a:p>
          <a:endParaRPr lang="en-US"/>
        </a:p>
      </dgm:t>
    </dgm:pt>
    <dgm:pt modelId="{2C7078D0-6B68-47C7-A09A-4486E067F6A3}">
      <dgm:prSet custT="1"/>
      <dgm:spPr/>
      <dgm:t>
        <a:bodyPr/>
        <a:lstStyle/>
        <a:p>
          <a:r>
            <a:rPr lang="en-US" sz="1800" dirty="0"/>
            <a:t>Express any hidden constraints (generally non-negative or integer only like constraints)</a:t>
          </a:r>
          <a:endParaRPr lang="en-IN" sz="1800" dirty="0"/>
        </a:p>
      </dgm:t>
    </dgm:pt>
    <dgm:pt modelId="{CE5C2E3F-BC7B-43C9-B0F3-619632DA3687}" type="parTrans" cxnId="{7B7B78F2-6E71-4E7F-BC56-7A856EADA889}">
      <dgm:prSet/>
      <dgm:spPr/>
      <dgm:t>
        <a:bodyPr/>
        <a:lstStyle/>
        <a:p>
          <a:endParaRPr lang="en-US"/>
        </a:p>
      </dgm:t>
    </dgm:pt>
    <dgm:pt modelId="{4A86D2D9-C02F-40C6-A729-A1F807537E51}" type="sibTrans" cxnId="{7B7B78F2-6E71-4E7F-BC56-7A856EADA889}">
      <dgm:prSet/>
      <dgm:spPr/>
      <dgm:t>
        <a:bodyPr/>
        <a:lstStyle/>
        <a:p>
          <a:endParaRPr lang="en-US"/>
        </a:p>
      </dgm:t>
    </dgm:pt>
    <dgm:pt modelId="{D33C56ED-D36A-46DC-83AD-9B957A4A7AAC}">
      <dgm:prSet custT="1"/>
      <dgm:spPr/>
      <dgm:t>
        <a:bodyPr/>
        <a:lstStyle/>
        <a:p>
          <a:r>
            <a:rPr lang="en-US" sz="1800"/>
            <a:t>Identify the class of optimization it belongs to</a:t>
          </a:r>
          <a:endParaRPr lang="en-IN" sz="1800"/>
        </a:p>
      </dgm:t>
    </dgm:pt>
    <dgm:pt modelId="{E94A39A6-6EFE-498D-82C7-F72832A3A87D}" type="parTrans" cxnId="{EAAA6971-940E-48E9-BF5C-FCD57A6FF4C4}">
      <dgm:prSet/>
      <dgm:spPr/>
      <dgm:t>
        <a:bodyPr/>
        <a:lstStyle/>
        <a:p>
          <a:endParaRPr lang="en-US"/>
        </a:p>
      </dgm:t>
    </dgm:pt>
    <dgm:pt modelId="{126B76B1-006D-4780-9676-428900763AFD}" type="sibTrans" cxnId="{EAAA6971-940E-48E9-BF5C-FCD57A6FF4C4}">
      <dgm:prSet/>
      <dgm:spPr/>
      <dgm:t>
        <a:bodyPr/>
        <a:lstStyle/>
        <a:p>
          <a:endParaRPr lang="en-US"/>
        </a:p>
      </dgm:t>
    </dgm:pt>
    <dgm:pt modelId="{A3CCEA63-FFF9-4F3E-ADD8-49A0B36181B5}">
      <dgm:prSet custT="1"/>
      <dgm:spPr/>
      <dgm:t>
        <a:bodyPr/>
        <a:lstStyle/>
        <a:p>
          <a:r>
            <a:rPr lang="en-US" sz="1800"/>
            <a:t>Pick the solution method</a:t>
          </a:r>
          <a:endParaRPr lang="en-IN" sz="1800"/>
        </a:p>
      </dgm:t>
    </dgm:pt>
    <dgm:pt modelId="{ECE79AA1-58CE-4C4F-8EEE-CA0A15E5305C}" type="parTrans" cxnId="{B5979419-B1B9-48E2-9549-2632D3A4B2D2}">
      <dgm:prSet/>
      <dgm:spPr/>
      <dgm:t>
        <a:bodyPr/>
        <a:lstStyle/>
        <a:p>
          <a:endParaRPr lang="en-US"/>
        </a:p>
      </dgm:t>
    </dgm:pt>
    <dgm:pt modelId="{579879AE-A3BA-47D4-A599-ACA085F1A681}" type="sibTrans" cxnId="{B5979419-B1B9-48E2-9549-2632D3A4B2D2}">
      <dgm:prSet/>
      <dgm:spPr/>
      <dgm:t>
        <a:bodyPr/>
        <a:lstStyle/>
        <a:p>
          <a:endParaRPr lang="en-US"/>
        </a:p>
      </dgm:t>
    </dgm:pt>
    <dgm:pt modelId="{49DF0C9C-BBE0-4167-8738-2BC521B35534}" type="pres">
      <dgm:prSet presAssocID="{BA09787D-5BE1-4915-9400-B87E0A1440A7}" presName="compositeShape" presStyleCnt="0">
        <dgm:presLayoutVars>
          <dgm:chMax val="7"/>
          <dgm:dir/>
          <dgm:resizeHandles val="exact"/>
        </dgm:presLayoutVars>
      </dgm:prSet>
      <dgm:spPr/>
    </dgm:pt>
    <dgm:pt modelId="{1E5D82DE-3FB1-4645-91FE-80C2924FFB15}" type="pres">
      <dgm:prSet presAssocID="{E1EB8DFA-D35A-4176-9FD7-F0F6D86A0062}" presName="circ1" presStyleLbl="vennNode1" presStyleIdx="0" presStyleCnt="6"/>
      <dgm:spPr/>
    </dgm:pt>
    <dgm:pt modelId="{F7A1D370-D3DA-4330-983F-E438AC194DC5}" type="pres">
      <dgm:prSet presAssocID="{E1EB8DFA-D35A-4176-9FD7-F0F6D86A0062}" presName="circ1Tx" presStyleLbl="revTx" presStyleIdx="0" presStyleCnt="0">
        <dgm:presLayoutVars>
          <dgm:chMax val="0"/>
          <dgm:chPref val="0"/>
          <dgm:bulletEnabled val="1"/>
        </dgm:presLayoutVars>
      </dgm:prSet>
      <dgm:spPr/>
    </dgm:pt>
    <dgm:pt modelId="{62DE44E7-B5B0-45DF-8F9F-66353753D0A9}" type="pres">
      <dgm:prSet presAssocID="{D8252840-5636-4E50-9576-B17F2F49779B}" presName="circ2" presStyleLbl="vennNode1" presStyleIdx="1" presStyleCnt="6"/>
      <dgm:spPr/>
    </dgm:pt>
    <dgm:pt modelId="{460BB2D3-6DB5-4A28-9CCD-6525CC6CD5CE}" type="pres">
      <dgm:prSet presAssocID="{D8252840-5636-4E50-9576-B17F2F49779B}" presName="circ2Tx" presStyleLbl="revTx" presStyleIdx="0" presStyleCnt="0">
        <dgm:presLayoutVars>
          <dgm:chMax val="0"/>
          <dgm:chPref val="0"/>
          <dgm:bulletEnabled val="1"/>
        </dgm:presLayoutVars>
      </dgm:prSet>
      <dgm:spPr/>
    </dgm:pt>
    <dgm:pt modelId="{37BCDCDA-85D8-4F3A-A476-BB223B660D72}" type="pres">
      <dgm:prSet presAssocID="{5C70D2DB-5D56-421A-AF69-2002C0DCBC89}" presName="circ3" presStyleLbl="vennNode1" presStyleIdx="2" presStyleCnt="6"/>
      <dgm:spPr/>
    </dgm:pt>
    <dgm:pt modelId="{67CA02DE-DDF0-4F12-864F-BD53CB920C63}" type="pres">
      <dgm:prSet presAssocID="{5C70D2DB-5D56-421A-AF69-2002C0DCBC89}" presName="circ3Tx" presStyleLbl="revTx" presStyleIdx="0" presStyleCnt="0">
        <dgm:presLayoutVars>
          <dgm:chMax val="0"/>
          <dgm:chPref val="0"/>
          <dgm:bulletEnabled val="1"/>
        </dgm:presLayoutVars>
      </dgm:prSet>
      <dgm:spPr/>
    </dgm:pt>
    <dgm:pt modelId="{FFF83260-0D90-449A-9BB3-0002F1B193EB}" type="pres">
      <dgm:prSet presAssocID="{2C7078D0-6B68-47C7-A09A-4486E067F6A3}" presName="circ4" presStyleLbl="vennNode1" presStyleIdx="3" presStyleCnt="6"/>
      <dgm:spPr/>
    </dgm:pt>
    <dgm:pt modelId="{AD80EDDC-5553-410F-B2B2-98C5D97100F3}" type="pres">
      <dgm:prSet presAssocID="{2C7078D0-6B68-47C7-A09A-4486E067F6A3}" presName="circ4Tx" presStyleLbl="revTx" presStyleIdx="0" presStyleCnt="0" custLinFactNeighborX="2197" custLinFactNeighborY="48431">
        <dgm:presLayoutVars>
          <dgm:chMax val="0"/>
          <dgm:chPref val="0"/>
          <dgm:bulletEnabled val="1"/>
        </dgm:presLayoutVars>
      </dgm:prSet>
      <dgm:spPr/>
    </dgm:pt>
    <dgm:pt modelId="{93A135DB-2093-4EC0-B46E-56BC3DF0C17A}" type="pres">
      <dgm:prSet presAssocID="{D33C56ED-D36A-46DC-83AD-9B957A4A7AAC}" presName="circ5" presStyleLbl="vennNode1" presStyleIdx="4" presStyleCnt="6"/>
      <dgm:spPr/>
    </dgm:pt>
    <dgm:pt modelId="{D6DF5F9D-B68A-418F-A7ED-CF45B5379DFB}" type="pres">
      <dgm:prSet presAssocID="{D33C56ED-D36A-46DC-83AD-9B957A4A7AAC}" presName="circ5Tx" presStyleLbl="revTx" presStyleIdx="0" presStyleCnt="0">
        <dgm:presLayoutVars>
          <dgm:chMax val="0"/>
          <dgm:chPref val="0"/>
          <dgm:bulletEnabled val="1"/>
        </dgm:presLayoutVars>
      </dgm:prSet>
      <dgm:spPr/>
    </dgm:pt>
    <dgm:pt modelId="{52BD42E8-0ADF-4DF5-B4FF-970FCEA0E992}" type="pres">
      <dgm:prSet presAssocID="{A3CCEA63-FFF9-4F3E-ADD8-49A0B36181B5}" presName="circ6" presStyleLbl="vennNode1" presStyleIdx="5" presStyleCnt="6"/>
      <dgm:spPr/>
    </dgm:pt>
    <dgm:pt modelId="{5FE23115-39AB-4DB2-A281-00332E207526}" type="pres">
      <dgm:prSet presAssocID="{A3CCEA63-FFF9-4F3E-ADD8-49A0B36181B5}" presName="circ6Tx" presStyleLbl="revTx" presStyleIdx="0" presStyleCnt="0">
        <dgm:presLayoutVars>
          <dgm:chMax val="0"/>
          <dgm:chPref val="0"/>
          <dgm:bulletEnabled val="1"/>
        </dgm:presLayoutVars>
      </dgm:prSet>
      <dgm:spPr/>
    </dgm:pt>
  </dgm:ptLst>
  <dgm:cxnLst>
    <dgm:cxn modelId="{B5979419-B1B9-48E2-9549-2632D3A4B2D2}" srcId="{BA09787D-5BE1-4915-9400-B87E0A1440A7}" destId="{A3CCEA63-FFF9-4F3E-ADD8-49A0B36181B5}" srcOrd="5" destOrd="0" parTransId="{ECE79AA1-58CE-4C4F-8EEE-CA0A15E5305C}" sibTransId="{579879AE-A3BA-47D4-A599-ACA085F1A681}"/>
    <dgm:cxn modelId="{C1D8D720-1779-48FB-B07E-EBB5912BD8CC}" type="presOf" srcId="{5C70D2DB-5D56-421A-AF69-2002C0DCBC89}" destId="{67CA02DE-DDF0-4F12-864F-BD53CB920C63}" srcOrd="0" destOrd="0" presId="urn:microsoft.com/office/officeart/2005/8/layout/venn1"/>
    <dgm:cxn modelId="{2607232F-59F9-4A06-BB6C-0AA9CED749EB}" srcId="{BA09787D-5BE1-4915-9400-B87E0A1440A7}" destId="{5C70D2DB-5D56-421A-AF69-2002C0DCBC89}" srcOrd="2" destOrd="0" parTransId="{4C657D01-AB4D-480B-8469-5FA752AA8462}" sibTransId="{10F45A4A-704F-4720-AA8F-0FCC451CC8D4}"/>
    <dgm:cxn modelId="{22EA7537-2E7D-4A6E-9692-6727A9F28897}" srcId="{BA09787D-5BE1-4915-9400-B87E0A1440A7}" destId="{E1EB8DFA-D35A-4176-9FD7-F0F6D86A0062}" srcOrd="0" destOrd="0" parTransId="{E68D0073-9FED-452D-971E-6BD2DDA173EA}" sibTransId="{23B6A548-8B97-4EBF-A5F4-CFADEA714F6B}"/>
    <dgm:cxn modelId="{B2AB0A5D-0C06-4FE6-B51E-9EA6AF34F647}" srcId="{BA09787D-5BE1-4915-9400-B87E0A1440A7}" destId="{D8252840-5636-4E50-9576-B17F2F49779B}" srcOrd="1" destOrd="0" parTransId="{0B80F7AC-9952-439F-973C-B2A069B039A8}" sibTransId="{6367B524-FA73-4700-8783-A47AA590FF4A}"/>
    <dgm:cxn modelId="{EAAA6971-940E-48E9-BF5C-FCD57A6FF4C4}" srcId="{BA09787D-5BE1-4915-9400-B87E0A1440A7}" destId="{D33C56ED-D36A-46DC-83AD-9B957A4A7AAC}" srcOrd="4" destOrd="0" parTransId="{E94A39A6-6EFE-498D-82C7-F72832A3A87D}" sibTransId="{126B76B1-006D-4780-9676-428900763AFD}"/>
    <dgm:cxn modelId="{3D7EBBBB-B881-440C-917B-3ABE2728D248}" type="presOf" srcId="{E1EB8DFA-D35A-4176-9FD7-F0F6D86A0062}" destId="{F7A1D370-D3DA-4330-983F-E438AC194DC5}" srcOrd="0" destOrd="0" presId="urn:microsoft.com/office/officeart/2005/8/layout/venn1"/>
    <dgm:cxn modelId="{727D84C8-AC12-4B00-994D-41FE8E610DE8}" type="presOf" srcId="{D33C56ED-D36A-46DC-83AD-9B957A4A7AAC}" destId="{D6DF5F9D-B68A-418F-A7ED-CF45B5379DFB}" srcOrd="0" destOrd="0" presId="urn:microsoft.com/office/officeart/2005/8/layout/venn1"/>
    <dgm:cxn modelId="{0A03DAD0-3A74-4A46-B59C-3F97258C0072}" type="presOf" srcId="{2C7078D0-6B68-47C7-A09A-4486E067F6A3}" destId="{AD80EDDC-5553-410F-B2B2-98C5D97100F3}" srcOrd="0" destOrd="0" presId="urn:microsoft.com/office/officeart/2005/8/layout/venn1"/>
    <dgm:cxn modelId="{ECF290E0-69D9-4CB2-8294-B9597242E85C}" type="presOf" srcId="{BA09787D-5BE1-4915-9400-B87E0A1440A7}" destId="{49DF0C9C-BBE0-4167-8738-2BC521B35534}" srcOrd="0" destOrd="0" presId="urn:microsoft.com/office/officeart/2005/8/layout/venn1"/>
    <dgm:cxn modelId="{04F6E2EE-AC87-4F0E-B15A-DC44BEE3CC9B}" type="presOf" srcId="{D8252840-5636-4E50-9576-B17F2F49779B}" destId="{460BB2D3-6DB5-4A28-9CCD-6525CC6CD5CE}" srcOrd="0" destOrd="0" presId="urn:microsoft.com/office/officeart/2005/8/layout/venn1"/>
    <dgm:cxn modelId="{013EBCEF-329C-49B6-AACA-85C1F8F3AF8A}" type="presOf" srcId="{A3CCEA63-FFF9-4F3E-ADD8-49A0B36181B5}" destId="{5FE23115-39AB-4DB2-A281-00332E207526}" srcOrd="0" destOrd="0" presId="urn:microsoft.com/office/officeart/2005/8/layout/venn1"/>
    <dgm:cxn modelId="{7B7B78F2-6E71-4E7F-BC56-7A856EADA889}" srcId="{BA09787D-5BE1-4915-9400-B87E0A1440A7}" destId="{2C7078D0-6B68-47C7-A09A-4486E067F6A3}" srcOrd="3" destOrd="0" parTransId="{CE5C2E3F-BC7B-43C9-B0F3-619632DA3687}" sibTransId="{4A86D2D9-C02F-40C6-A729-A1F807537E51}"/>
    <dgm:cxn modelId="{9DEDAD07-462A-4F0E-B634-6E1ECD922E18}" type="presParOf" srcId="{49DF0C9C-BBE0-4167-8738-2BC521B35534}" destId="{1E5D82DE-3FB1-4645-91FE-80C2924FFB15}" srcOrd="0" destOrd="0" presId="urn:microsoft.com/office/officeart/2005/8/layout/venn1"/>
    <dgm:cxn modelId="{21A0A7C6-11B1-4911-841A-3CB5B417BC18}" type="presParOf" srcId="{49DF0C9C-BBE0-4167-8738-2BC521B35534}" destId="{F7A1D370-D3DA-4330-983F-E438AC194DC5}" srcOrd="1" destOrd="0" presId="urn:microsoft.com/office/officeart/2005/8/layout/venn1"/>
    <dgm:cxn modelId="{F572DD0C-C4DD-419A-AA0C-C51F0B8D1DAF}" type="presParOf" srcId="{49DF0C9C-BBE0-4167-8738-2BC521B35534}" destId="{62DE44E7-B5B0-45DF-8F9F-66353753D0A9}" srcOrd="2" destOrd="0" presId="urn:microsoft.com/office/officeart/2005/8/layout/venn1"/>
    <dgm:cxn modelId="{83497C7B-8EBC-49A5-8DE4-3DABD13E8C69}" type="presParOf" srcId="{49DF0C9C-BBE0-4167-8738-2BC521B35534}" destId="{460BB2D3-6DB5-4A28-9CCD-6525CC6CD5CE}" srcOrd="3" destOrd="0" presId="urn:microsoft.com/office/officeart/2005/8/layout/venn1"/>
    <dgm:cxn modelId="{162C39E0-FC23-423D-A42C-80494A9E49AE}" type="presParOf" srcId="{49DF0C9C-BBE0-4167-8738-2BC521B35534}" destId="{37BCDCDA-85D8-4F3A-A476-BB223B660D72}" srcOrd="4" destOrd="0" presId="urn:microsoft.com/office/officeart/2005/8/layout/venn1"/>
    <dgm:cxn modelId="{12A83AC7-E033-4656-AC7F-6ABCC57C40F0}" type="presParOf" srcId="{49DF0C9C-BBE0-4167-8738-2BC521B35534}" destId="{67CA02DE-DDF0-4F12-864F-BD53CB920C63}" srcOrd="5" destOrd="0" presId="urn:microsoft.com/office/officeart/2005/8/layout/venn1"/>
    <dgm:cxn modelId="{1E4E51D2-8483-4C7D-8930-602FC2359595}" type="presParOf" srcId="{49DF0C9C-BBE0-4167-8738-2BC521B35534}" destId="{FFF83260-0D90-449A-9BB3-0002F1B193EB}" srcOrd="6" destOrd="0" presId="urn:microsoft.com/office/officeart/2005/8/layout/venn1"/>
    <dgm:cxn modelId="{868C1B7E-EE8D-4ADC-83E8-83EFDDC2F822}" type="presParOf" srcId="{49DF0C9C-BBE0-4167-8738-2BC521B35534}" destId="{AD80EDDC-5553-410F-B2B2-98C5D97100F3}" srcOrd="7" destOrd="0" presId="urn:microsoft.com/office/officeart/2005/8/layout/venn1"/>
    <dgm:cxn modelId="{323EBD39-4ACF-4520-B0DE-137B9DA80836}" type="presParOf" srcId="{49DF0C9C-BBE0-4167-8738-2BC521B35534}" destId="{93A135DB-2093-4EC0-B46E-56BC3DF0C17A}" srcOrd="8" destOrd="0" presId="urn:microsoft.com/office/officeart/2005/8/layout/venn1"/>
    <dgm:cxn modelId="{1C9B265F-68CB-47F7-A9E0-62F4883E370A}" type="presParOf" srcId="{49DF0C9C-BBE0-4167-8738-2BC521B35534}" destId="{D6DF5F9D-B68A-418F-A7ED-CF45B5379DFB}" srcOrd="9" destOrd="0" presId="urn:microsoft.com/office/officeart/2005/8/layout/venn1"/>
    <dgm:cxn modelId="{694D0959-DA8E-41C2-B1EB-7C0ACDAFCA9F}" type="presParOf" srcId="{49DF0C9C-BBE0-4167-8738-2BC521B35534}" destId="{52BD42E8-0ADF-4DF5-B4FF-970FCEA0E992}" srcOrd="10" destOrd="0" presId="urn:microsoft.com/office/officeart/2005/8/layout/venn1"/>
    <dgm:cxn modelId="{D9E04165-7E81-4F45-A53F-B5CBCDCE687D}" type="presParOf" srcId="{49DF0C9C-BBE0-4167-8738-2BC521B35534}" destId="{5FE23115-39AB-4DB2-A281-00332E207526}" srcOrd="11"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DF8F2B-D747-4951-BCA5-C49A7EC5492C}" type="doc">
      <dgm:prSet loTypeId="urn:microsoft.com/office/officeart/2005/8/layout/cycle2" loCatId="cycle" qsTypeId="urn:microsoft.com/office/officeart/2005/8/quickstyle/simple1" qsCatId="simple" csTypeId="urn:microsoft.com/office/officeart/2005/8/colors/colorful5" csCatId="colorful" phldr="1"/>
      <dgm:spPr/>
      <dgm:t>
        <a:bodyPr/>
        <a:lstStyle/>
        <a:p>
          <a:endParaRPr lang="en-US"/>
        </a:p>
      </dgm:t>
    </dgm:pt>
    <dgm:pt modelId="{D7FFD455-C017-4168-9169-436EFE9AADA7}">
      <dgm:prSet phldrT="[Text]"/>
      <dgm:spPr/>
      <dgm:t>
        <a:bodyPr/>
        <a:lstStyle/>
        <a:p>
          <a:r>
            <a:rPr lang="en-US" dirty="0"/>
            <a:t>Initialize weights</a:t>
          </a:r>
        </a:p>
      </dgm:t>
    </dgm:pt>
    <dgm:pt modelId="{97843FA8-96E9-47C6-85A2-2342D903FC01}" type="parTrans" cxnId="{FBF0D3A2-CE8C-4E89-B7E6-41A630BA4F72}">
      <dgm:prSet/>
      <dgm:spPr/>
      <dgm:t>
        <a:bodyPr/>
        <a:lstStyle/>
        <a:p>
          <a:endParaRPr lang="en-US"/>
        </a:p>
      </dgm:t>
    </dgm:pt>
    <dgm:pt modelId="{9A084394-8DAB-4BD0-85CA-2A8484E3951C}" type="sibTrans" cxnId="{FBF0D3A2-CE8C-4E89-B7E6-41A630BA4F72}">
      <dgm:prSet/>
      <dgm:spPr/>
      <dgm:t>
        <a:bodyPr/>
        <a:lstStyle/>
        <a:p>
          <a:endParaRPr lang="en-US"/>
        </a:p>
      </dgm:t>
    </dgm:pt>
    <dgm:pt modelId="{79B19CB2-EC5B-470B-B6D5-36520E4AFDA6}">
      <dgm:prSet phldrT="[Text]"/>
      <dgm:spPr/>
      <dgm:t>
        <a:bodyPr/>
        <a:lstStyle/>
        <a:p>
          <a:r>
            <a:rPr lang="en-US" dirty="0"/>
            <a:t>Calculate Gradient</a:t>
          </a:r>
        </a:p>
      </dgm:t>
    </dgm:pt>
    <dgm:pt modelId="{0AD732CA-62EE-4B31-9D7A-BB7A3C088159}" type="parTrans" cxnId="{D2FADCFB-712A-478B-A915-ACD9A9B3EBAA}">
      <dgm:prSet/>
      <dgm:spPr/>
      <dgm:t>
        <a:bodyPr/>
        <a:lstStyle/>
        <a:p>
          <a:endParaRPr lang="en-US"/>
        </a:p>
      </dgm:t>
    </dgm:pt>
    <dgm:pt modelId="{386C68B0-4ABD-4832-A979-2204117B2BA4}" type="sibTrans" cxnId="{D2FADCFB-712A-478B-A915-ACD9A9B3EBAA}">
      <dgm:prSet/>
      <dgm:spPr/>
      <dgm:t>
        <a:bodyPr/>
        <a:lstStyle/>
        <a:p>
          <a:endParaRPr lang="en-US"/>
        </a:p>
      </dgm:t>
    </dgm:pt>
    <dgm:pt modelId="{79DC6262-48F8-4E2B-ADEC-F4D74727F1E5}">
      <dgm:prSet phldrT="[Text]"/>
      <dgm:spPr/>
      <dgm:t>
        <a:bodyPr/>
        <a:lstStyle/>
        <a:p>
          <a:r>
            <a:rPr lang="en-US" dirty="0"/>
            <a:t>Adjust weights for optimum value</a:t>
          </a:r>
        </a:p>
      </dgm:t>
    </dgm:pt>
    <dgm:pt modelId="{4E1417A1-E513-498B-9D7F-3FC0E4EB62AE}" type="parTrans" cxnId="{9E3611A1-5F6E-453B-9CBE-2E376F924A42}">
      <dgm:prSet/>
      <dgm:spPr/>
      <dgm:t>
        <a:bodyPr/>
        <a:lstStyle/>
        <a:p>
          <a:endParaRPr lang="en-US"/>
        </a:p>
      </dgm:t>
    </dgm:pt>
    <dgm:pt modelId="{53E2F4F5-0815-45CA-B4C8-742DBD4510E5}" type="sibTrans" cxnId="{9E3611A1-5F6E-453B-9CBE-2E376F924A42}">
      <dgm:prSet/>
      <dgm:spPr/>
      <dgm:t>
        <a:bodyPr/>
        <a:lstStyle/>
        <a:p>
          <a:endParaRPr lang="en-US"/>
        </a:p>
      </dgm:t>
    </dgm:pt>
    <dgm:pt modelId="{E90BF9CC-3CBA-4EB2-A683-7E1DE404F7F4}">
      <dgm:prSet phldrT="[Text]"/>
      <dgm:spPr/>
      <dgm:t>
        <a:bodyPr/>
        <a:lstStyle/>
        <a:p>
          <a:r>
            <a:rPr lang="en-US" dirty="0"/>
            <a:t>Use new weights for prediction</a:t>
          </a:r>
        </a:p>
      </dgm:t>
    </dgm:pt>
    <dgm:pt modelId="{01792B1E-D1D5-45BC-AB61-DE829D84125D}" type="parTrans" cxnId="{749F0CEB-38B6-403E-BBB3-7E55F811727D}">
      <dgm:prSet/>
      <dgm:spPr/>
      <dgm:t>
        <a:bodyPr/>
        <a:lstStyle/>
        <a:p>
          <a:endParaRPr lang="en-US"/>
        </a:p>
      </dgm:t>
    </dgm:pt>
    <dgm:pt modelId="{1A629488-E735-4BD0-870D-A915F6D67093}" type="sibTrans" cxnId="{749F0CEB-38B6-403E-BBB3-7E55F811727D}">
      <dgm:prSet/>
      <dgm:spPr/>
      <dgm:t>
        <a:bodyPr/>
        <a:lstStyle/>
        <a:p>
          <a:endParaRPr lang="en-US"/>
        </a:p>
      </dgm:t>
    </dgm:pt>
    <dgm:pt modelId="{AD9A8A69-FBE1-4E47-B9B5-25B3C138E834}">
      <dgm:prSet phldrT="[Text]"/>
      <dgm:spPr/>
      <dgm:t>
        <a:bodyPr/>
        <a:lstStyle/>
        <a:p>
          <a:r>
            <a:rPr lang="en-US" dirty="0"/>
            <a:t>Repeat 2 and 3 until error is minimized</a:t>
          </a:r>
        </a:p>
      </dgm:t>
    </dgm:pt>
    <dgm:pt modelId="{FAA839A3-E1BC-4BC9-B18D-CF6848196FEC}" type="parTrans" cxnId="{AF683F4A-EFB7-4017-9B4E-4585B81A6416}">
      <dgm:prSet/>
      <dgm:spPr/>
      <dgm:t>
        <a:bodyPr/>
        <a:lstStyle/>
        <a:p>
          <a:endParaRPr lang="en-US"/>
        </a:p>
      </dgm:t>
    </dgm:pt>
    <dgm:pt modelId="{314CA9E8-DDCC-43F9-9134-B155E60A2CE0}" type="sibTrans" cxnId="{AF683F4A-EFB7-4017-9B4E-4585B81A6416}">
      <dgm:prSet/>
      <dgm:spPr/>
      <dgm:t>
        <a:bodyPr/>
        <a:lstStyle/>
        <a:p>
          <a:endParaRPr lang="en-US"/>
        </a:p>
      </dgm:t>
    </dgm:pt>
    <dgm:pt modelId="{2AA40DBC-8B3F-4E05-A4A3-C5A38E403462}" type="pres">
      <dgm:prSet presAssocID="{0DDF8F2B-D747-4951-BCA5-C49A7EC5492C}" presName="cycle" presStyleCnt="0">
        <dgm:presLayoutVars>
          <dgm:dir/>
          <dgm:resizeHandles val="exact"/>
        </dgm:presLayoutVars>
      </dgm:prSet>
      <dgm:spPr/>
    </dgm:pt>
    <dgm:pt modelId="{6A7E68AD-B6A8-48F8-B4A3-C5F3B710E619}" type="pres">
      <dgm:prSet presAssocID="{D7FFD455-C017-4168-9169-436EFE9AADA7}" presName="node" presStyleLbl="node1" presStyleIdx="0" presStyleCnt="5">
        <dgm:presLayoutVars>
          <dgm:bulletEnabled val="1"/>
        </dgm:presLayoutVars>
      </dgm:prSet>
      <dgm:spPr/>
    </dgm:pt>
    <dgm:pt modelId="{AA48F580-E2DE-4CED-84DF-A794DF72C761}" type="pres">
      <dgm:prSet presAssocID="{9A084394-8DAB-4BD0-85CA-2A8484E3951C}" presName="sibTrans" presStyleLbl="sibTrans2D1" presStyleIdx="0" presStyleCnt="5"/>
      <dgm:spPr/>
    </dgm:pt>
    <dgm:pt modelId="{DA31A523-18DE-42AE-8C24-F2ED8740002B}" type="pres">
      <dgm:prSet presAssocID="{9A084394-8DAB-4BD0-85CA-2A8484E3951C}" presName="connectorText" presStyleLbl="sibTrans2D1" presStyleIdx="0" presStyleCnt="5"/>
      <dgm:spPr/>
    </dgm:pt>
    <dgm:pt modelId="{F5EDF3CD-24E1-41AF-B04C-F626E6C9CED5}" type="pres">
      <dgm:prSet presAssocID="{79B19CB2-EC5B-470B-B6D5-36520E4AFDA6}" presName="node" presStyleLbl="node1" presStyleIdx="1" presStyleCnt="5">
        <dgm:presLayoutVars>
          <dgm:bulletEnabled val="1"/>
        </dgm:presLayoutVars>
      </dgm:prSet>
      <dgm:spPr/>
    </dgm:pt>
    <dgm:pt modelId="{87F2C84B-E39A-4F2D-AB52-572E139AB2CF}" type="pres">
      <dgm:prSet presAssocID="{386C68B0-4ABD-4832-A979-2204117B2BA4}" presName="sibTrans" presStyleLbl="sibTrans2D1" presStyleIdx="1" presStyleCnt="5"/>
      <dgm:spPr/>
    </dgm:pt>
    <dgm:pt modelId="{C8349ECB-F203-4B8F-9B49-6E8F28C432DA}" type="pres">
      <dgm:prSet presAssocID="{386C68B0-4ABD-4832-A979-2204117B2BA4}" presName="connectorText" presStyleLbl="sibTrans2D1" presStyleIdx="1" presStyleCnt="5"/>
      <dgm:spPr/>
    </dgm:pt>
    <dgm:pt modelId="{3DF9496E-4A5F-4049-B763-D1A29258197C}" type="pres">
      <dgm:prSet presAssocID="{79DC6262-48F8-4E2B-ADEC-F4D74727F1E5}" presName="node" presStyleLbl="node1" presStyleIdx="2" presStyleCnt="5">
        <dgm:presLayoutVars>
          <dgm:bulletEnabled val="1"/>
        </dgm:presLayoutVars>
      </dgm:prSet>
      <dgm:spPr/>
    </dgm:pt>
    <dgm:pt modelId="{1D2FCD7E-F4B1-4056-BA2D-10FDAEB1E398}" type="pres">
      <dgm:prSet presAssocID="{53E2F4F5-0815-45CA-B4C8-742DBD4510E5}" presName="sibTrans" presStyleLbl="sibTrans2D1" presStyleIdx="2" presStyleCnt="5"/>
      <dgm:spPr/>
    </dgm:pt>
    <dgm:pt modelId="{FE51F611-3436-42A0-BCC5-51FBD0AC865F}" type="pres">
      <dgm:prSet presAssocID="{53E2F4F5-0815-45CA-B4C8-742DBD4510E5}" presName="connectorText" presStyleLbl="sibTrans2D1" presStyleIdx="2" presStyleCnt="5"/>
      <dgm:spPr/>
    </dgm:pt>
    <dgm:pt modelId="{4B87AB5B-DBA0-4AEF-A1D2-40A16432FA76}" type="pres">
      <dgm:prSet presAssocID="{E90BF9CC-3CBA-4EB2-A683-7E1DE404F7F4}" presName="node" presStyleLbl="node1" presStyleIdx="3" presStyleCnt="5">
        <dgm:presLayoutVars>
          <dgm:bulletEnabled val="1"/>
        </dgm:presLayoutVars>
      </dgm:prSet>
      <dgm:spPr/>
    </dgm:pt>
    <dgm:pt modelId="{4DCF5152-DE64-4899-803E-2570710963C2}" type="pres">
      <dgm:prSet presAssocID="{1A629488-E735-4BD0-870D-A915F6D67093}" presName="sibTrans" presStyleLbl="sibTrans2D1" presStyleIdx="3" presStyleCnt="5"/>
      <dgm:spPr/>
    </dgm:pt>
    <dgm:pt modelId="{0E3E39F8-5813-49FB-A0C4-CA3E50C54E75}" type="pres">
      <dgm:prSet presAssocID="{1A629488-E735-4BD0-870D-A915F6D67093}" presName="connectorText" presStyleLbl="sibTrans2D1" presStyleIdx="3" presStyleCnt="5"/>
      <dgm:spPr/>
    </dgm:pt>
    <dgm:pt modelId="{06DC936E-FF7A-4263-806D-4566656EC226}" type="pres">
      <dgm:prSet presAssocID="{AD9A8A69-FBE1-4E47-B9B5-25B3C138E834}" presName="node" presStyleLbl="node1" presStyleIdx="4" presStyleCnt="5">
        <dgm:presLayoutVars>
          <dgm:bulletEnabled val="1"/>
        </dgm:presLayoutVars>
      </dgm:prSet>
      <dgm:spPr/>
    </dgm:pt>
    <dgm:pt modelId="{D1B8E0F6-5621-4879-84FE-B873D6C567B6}" type="pres">
      <dgm:prSet presAssocID="{314CA9E8-DDCC-43F9-9134-B155E60A2CE0}" presName="sibTrans" presStyleLbl="sibTrans2D1" presStyleIdx="4" presStyleCnt="5"/>
      <dgm:spPr/>
    </dgm:pt>
    <dgm:pt modelId="{B5A6D71B-D20D-4307-B80F-26A1D66BFE10}" type="pres">
      <dgm:prSet presAssocID="{314CA9E8-DDCC-43F9-9134-B155E60A2CE0}" presName="connectorText" presStyleLbl="sibTrans2D1" presStyleIdx="4" presStyleCnt="5"/>
      <dgm:spPr/>
    </dgm:pt>
  </dgm:ptLst>
  <dgm:cxnLst>
    <dgm:cxn modelId="{B4C10109-DC60-4087-9C12-A7B069BFDAE5}" type="presOf" srcId="{0DDF8F2B-D747-4951-BCA5-C49A7EC5492C}" destId="{2AA40DBC-8B3F-4E05-A4A3-C5A38E403462}" srcOrd="0" destOrd="0" presId="urn:microsoft.com/office/officeart/2005/8/layout/cycle2"/>
    <dgm:cxn modelId="{B201FE27-2104-4206-BA2D-A9CAFEC51E72}" type="presOf" srcId="{D7FFD455-C017-4168-9169-436EFE9AADA7}" destId="{6A7E68AD-B6A8-48F8-B4A3-C5F3B710E619}" srcOrd="0" destOrd="0" presId="urn:microsoft.com/office/officeart/2005/8/layout/cycle2"/>
    <dgm:cxn modelId="{83F41B2C-F903-40E6-B8DD-54C68ABE8FA3}" type="presOf" srcId="{1A629488-E735-4BD0-870D-A915F6D67093}" destId="{0E3E39F8-5813-49FB-A0C4-CA3E50C54E75}" srcOrd="1" destOrd="0" presId="urn:microsoft.com/office/officeart/2005/8/layout/cycle2"/>
    <dgm:cxn modelId="{864F862F-C236-4B40-AD5E-715F830A1285}" type="presOf" srcId="{53E2F4F5-0815-45CA-B4C8-742DBD4510E5}" destId="{1D2FCD7E-F4B1-4056-BA2D-10FDAEB1E398}" srcOrd="0" destOrd="0" presId="urn:microsoft.com/office/officeart/2005/8/layout/cycle2"/>
    <dgm:cxn modelId="{CE4EB935-1ADF-4CDA-BFBE-C07801F7C1D2}" type="presOf" srcId="{E90BF9CC-3CBA-4EB2-A683-7E1DE404F7F4}" destId="{4B87AB5B-DBA0-4AEF-A1D2-40A16432FA76}" srcOrd="0" destOrd="0" presId="urn:microsoft.com/office/officeart/2005/8/layout/cycle2"/>
    <dgm:cxn modelId="{FEBB4845-5D97-4D85-B93D-96D4ACB1F8EC}" type="presOf" srcId="{79B19CB2-EC5B-470B-B6D5-36520E4AFDA6}" destId="{F5EDF3CD-24E1-41AF-B04C-F626E6C9CED5}" srcOrd="0" destOrd="0" presId="urn:microsoft.com/office/officeart/2005/8/layout/cycle2"/>
    <dgm:cxn modelId="{F67BBF47-6B3F-4929-9979-72AC3852AFB0}" type="presOf" srcId="{9A084394-8DAB-4BD0-85CA-2A8484E3951C}" destId="{DA31A523-18DE-42AE-8C24-F2ED8740002B}" srcOrd="1" destOrd="0" presId="urn:microsoft.com/office/officeart/2005/8/layout/cycle2"/>
    <dgm:cxn modelId="{AF683F4A-EFB7-4017-9B4E-4585B81A6416}" srcId="{0DDF8F2B-D747-4951-BCA5-C49A7EC5492C}" destId="{AD9A8A69-FBE1-4E47-B9B5-25B3C138E834}" srcOrd="4" destOrd="0" parTransId="{FAA839A3-E1BC-4BC9-B18D-CF6848196FEC}" sibTransId="{314CA9E8-DDCC-43F9-9134-B155E60A2CE0}"/>
    <dgm:cxn modelId="{43760188-2712-4979-B8DC-692D52B5EC27}" type="presOf" srcId="{9A084394-8DAB-4BD0-85CA-2A8484E3951C}" destId="{AA48F580-E2DE-4CED-84DF-A794DF72C761}" srcOrd="0" destOrd="0" presId="urn:microsoft.com/office/officeart/2005/8/layout/cycle2"/>
    <dgm:cxn modelId="{2356E88A-5EA6-40B8-9D2C-7CA34E417AD8}" type="presOf" srcId="{314CA9E8-DDCC-43F9-9134-B155E60A2CE0}" destId="{D1B8E0F6-5621-4879-84FE-B873D6C567B6}" srcOrd="0" destOrd="0" presId="urn:microsoft.com/office/officeart/2005/8/layout/cycle2"/>
    <dgm:cxn modelId="{B7E8FD91-2904-4463-9E1B-4A0B5E69EE55}" type="presOf" srcId="{386C68B0-4ABD-4832-A979-2204117B2BA4}" destId="{87F2C84B-E39A-4F2D-AB52-572E139AB2CF}" srcOrd="0" destOrd="0" presId="urn:microsoft.com/office/officeart/2005/8/layout/cycle2"/>
    <dgm:cxn modelId="{FC9E1799-6F95-4137-83F0-909018E3250C}" type="presOf" srcId="{386C68B0-4ABD-4832-A979-2204117B2BA4}" destId="{C8349ECB-F203-4B8F-9B49-6E8F28C432DA}" srcOrd="1" destOrd="0" presId="urn:microsoft.com/office/officeart/2005/8/layout/cycle2"/>
    <dgm:cxn modelId="{9E3611A1-5F6E-453B-9CBE-2E376F924A42}" srcId="{0DDF8F2B-D747-4951-BCA5-C49A7EC5492C}" destId="{79DC6262-48F8-4E2B-ADEC-F4D74727F1E5}" srcOrd="2" destOrd="0" parTransId="{4E1417A1-E513-498B-9D7F-3FC0E4EB62AE}" sibTransId="{53E2F4F5-0815-45CA-B4C8-742DBD4510E5}"/>
    <dgm:cxn modelId="{FBF0D3A2-CE8C-4E89-B7E6-41A630BA4F72}" srcId="{0DDF8F2B-D747-4951-BCA5-C49A7EC5492C}" destId="{D7FFD455-C017-4168-9169-436EFE9AADA7}" srcOrd="0" destOrd="0" parTransId="{97843FA8-96E9-47C6-85A2-2342D903FC01}" sibTransId="{9A084394-8DAB-4BD0-85CA-2A8484E3951C}"/>
    <dgm:cxn modelId="{11CBC2C4-18C3-49E5-84A6-91DD64E92D35}" type="presOf" srcId="{AD9A8A69-FBE1-4E47-B9B5-25B3C138E834}" destId="{06DC936E-FF7A-4263-806D-4566656EC226}" srcOrd="0" destOrd="0" presId="urn:microsoft.com/office/officeart/2005/8/layout/cycle2"/>
    <dgm:cxn modelId="{3F6A25C5-0231-47F6-B888-CF0EA3AFE6DB}" type="presOf" srcId="{79DC6262-48F8-4E2B-ADEC-F4D74727F1E5}" destId="{3DF9496E-4A5F-4049-B763-D1A29258197C}" srcOrd="0" destOrd="0" presId="urn:microsoft.com/office/officeart/2005/8/layout/cycle2"/>
    <dgm:cxn modelId="{39660CD7-5BE3-4114-A191-42DD4FE62092}" type="presOf" srcId="{314CA9E8-DDCC-43F9-9134-B155E60A2CE0}" destId="{B5A6D71B-D20D-4307-B80F-26A1D66BFE10}" srcOrd="1" destOrd="0" presId="urn:microsoft.com/office/officeart/2005/8/layout/cycle2"/>
    <dgm:cxn modelId="{749F0CEB-38B6-403E-BBB3-7E55F811727D}" srcId="{0DDF8F2B-D747-4951-BCA5-C49A7EC5492C}" destId="{E90BF9CC-3CBA-4EB2-A683-7E1DE404F7F4}" srcOrd="3" destOrd="0" parTransId="{01792B1E-D1D5-45BC-AB61-DE829D84125D}" sibTransId="{1A629488-E735-4BD0-870D-A915F6D67093}"/>
    <dgm:cxn modelId="{D2FADCFB-712A-478B-A915-ACD9A9B3EBAA}" srcId="{0DDF8F2B-D747-4951-BCA5-C49A7EC5492C}" destId="{79B19CB2-EC5B-470B-B6D5-36520E4AFDA6}" srcOrd="1" destOrd="0" parTransId="{0AD732CA-62EE-4B31-9D7A-BB7A3C088159}" sibTransId="{386C68B0-4ABD-4832-A979-2204117B2BA4}"/>
    <dgm:cxn modelId="{C7CB11FC-2F9D-4709-B04C-4F1466D73B7C}" type="presOf" srcId="{53E2F4F5-0815-45CA-B4C8-742DBD4510E5}" destId="{FE51F611-3436-42A0-BCC5-51FBD0AC865F}" srcOrd="1" destOrd="0" presId="urn:microsoft.com/office/officeart/2005/8/layout/cycle2"/>
    <dgm:cxn modelId="{CF13A5FC-3C25-4B3A-BCAC-A9312D68917D}" type="presOf" srcId="{1A629488-E735-4BD0-870D-A915F6D67093}" destId="{4DCF5152-DE64-4899-803E-2570710963C2}" srcOrd="0" destOrd="0" presId="urn:microsoft.com/office/officeart/2005/8/layout/cycle2"/>
    <dgm:cxn modelId="{15B05E4E-A3C1-49EB-BA9C-5D6FA472797D}" type="presParOf" srcId="{2AA40DBC-8B3F-4E05-A4A3-C5A38E403462}" destId="{6A7E68AD-B6A8-48F8-B4A3-C5F3B710E619}" srcOrd="0" destOrd="0" presId="urn:microsoft.com/office/officeart/2005/8/layout/cycle2"/>
    <dgm:cxn modelId="{DE51093B-A969-4DDF-A49A-9000728B765C}" type="presParOf" srcId="{2AA40DBC-8B3F-4E05-A4A3-C5A38E403462}" destId="{AA48F580-E2DE-4CED-84DF-A794DF72C761}" srcOrd="1" destOrd="0" presId="urn:microsoft.com/office/officeart/2005/8/layout/cycle2"/>
    <dgm:cxn modelId="{F1455F61-5FB5-4EE6-953C-BF26FDE9D501}" type="presParOf" srcId="{AA48F580-E2DE-4CED-84DF-A794DF72C761}" destId="{DA31A523-18DE-42AE-8C24-F2ED8740002B}" srcOrd="0" destOrd="0" presId="urn:microsoft.com/office/officeart/2005/8/layout/cycle2"/>
    <dgm:cxn modelId="{A2BD8ACB-FCED-45F0-95E9-D44BA3671CED}" type="presParOf" srcId="{2AA40DBC-8B3F-4E05-A4A3-C5A38E403462}" destId="{F5EDF3CD-24E1-41AF-B04C-F626E6C9CED5}" srcOrd="2" destOrd="0" presId="urn:microsoft.com/office/officeart/2005/8/layout/cycle2"/>
    <dgm:cxn modelId="{B252646C-FDD0-408C-8428-9E64FFE0E619}" type="presParOf" srcId="{2AA40DBC-8B3F-4E05-A4A3-C5A38E403462}" destId="{87F2C84B-E39A-4F2D-AB52-572E139AB2CF}" srcOrd="3" destOrd="0" presId="urn:microsoft.com/office/officeart/2005/8/layout/cycle2"/>
    <dgm:cxn modelId="{9DE22F0F-4186-4E3A-A95A-C12FC91DDE78}" type="presParOf" srcId="{87F2C84B-E39A-4F2D-AB52-572E139AB2CF}" destId="{C8349ECB-F203-4B8F-9B49-6E8F28C432DA}" srcOrd="0" destOrd="0" presId="urn:microsoft.com/office/officeart/2005/8/layout/cycle2"/>
    <dgm:cxn modelId="{9D6876C0-69FC-4FD5-868D-7F52E7792B5B}" type="presParOf" srcId="{2AA40DBC-8B3F-4E05-A4A3-C5A38E403462}" destId="{3DF9496E-4A5F-4049-B763-D1A29258197C}" srcOrd="4" destOrd="0" presId="urn:microsoft.com/office/officeart/2005/8/layout/cycle2"/>
    <dgm:cxn modelId="{3FD094EA-836A-49E3-9757-C4BCF1AA7367}" type="presParOf" srcId="{2AA40DBC-8B3F-4E05-A4A3-C5A38E403462}" destId="{1D2FCD7E-F4B1-4056-BA2D-10FDAEB1E398}" srcOrd="5" destOrd="0" presId="urn:microsoft.com/office/officeart/2005/8/layout/cycle2"/>
    <dgm:cxn modelId="{E553C921-1029-4EC5-AC96-702D3E8F1DE4}" type="presParOf" srcId="{1D2FCD7E-F4B1-4056-BA2D-10FDAEB1E398}" destId="{FE51F611-3436-42A0-BCC5-51FBD0AC865F}" srcOrd="0" destOrd="0" presId="urn:microsoft.com/office/officeart/2005/8/layout/cycle2"/>
    <dgm:cxn modelId="{AA364A6F-0FD1-417A-A07D-6AD7EA49DBC5}" type="presParOf" srcId="{2AA40DBC-8B3F-4E05-A4A3-C5A38E403462}" destId="{4B87AB5B-DBA0-4AEF-A1D2-40A16432FA76}" srcOrd="6" destOrd="0" presId="urn:microsoft.com/office/officeart/2005/8/layout/cycle2"/>
    <dgm:cxn modelId="{6A72CEDE-ABC0-4A12-9F8E-26828D6D12B0}" type="presParOf" srcId="{2AA40DBC-8B3F-4E05-A4A3-C5A38E403462}" destId="{4DCF5152-DE64-4899-803E-2570710963C2}" srcOrd="7" destOrd="0" presId="urn:microsoft.com/office/officeart/2005/8/layout/cycle2"/>
    <dgm:cxn modelId="{37356B6C-31C7-4304-9DD8-6D0ECE544835}" type="presParOf" srcId="{4DCF5152-DE64-4899-803E-2570710963C2}" destId="{0E3E39F8-5813-49FB-A0C4-CA3E50C54E75}" srcOrd="0" destOrd="0" presId="urn:microsoft.com/office/officeart/2005/8/layout/cycle2"/>
    <dgm:cxn modelId="{56CAD2F5-64E0-45B3-983F-A3045C703AC6}" type="presParOf" srcId="{2AA40DBC-8B3F-4E05-A4A3-C5A38E403462}" destId="{06DC936E-FF7A-4263-806D-4566656EC226}" srcOrd="8" destOrd="0" presId="urn:microsoft.com/office/officeart/2005/8/layout/cycle2"/>
    <dgm:cxn modelId="{2705C8A0-5CB5-4868-B216-A7A4C625A4C8}" type="presParOf" srcId="{2AA40DBC-8B3F-4E05-A4A3-C5A38E403462}" destId="{D1B8E0F6-5621-4879-84FE-B873D6C567B6}" srcOrd="9" destOrd="0" presId="urn:microsoft.com/office/officeart/2005/8/layout/cycle2"/>
    <dgm:cxn modelId="{9B51B329-98E9-43A0-828D-78616DDCCAC4}" type="presParOf" srcId="{D1B8E0F6-5621-4879-84FE-B873D6C567B6}" destId="{B5A6D71B-D20D-4307-B80F-26A1D66BFE10}"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333F5-485B-441D-97F9-010D84E460A4}">
      <dsp:nvSpPr>
        <dsp:cNvPr id="0" name=""/>
        <dsp:cNvSpPr/>
      </dsp:nvSpPr>
      <dsp:spPr>
        <a:xfrm rot="18000000">
          <a:off x="3326" y="3381156"/>
          <a:ext cx="1478390" cy="960953"/>
        </a:xfrm>
        <a:prstGeom prst="round2Same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kern="1200" dirty="0"/>
            <a:t>What is optimization</a:t>
          </a:r>
        </a:p>
      </dsp:txBody>
      <dsp:txXfrm>
        <a:off x="70549" y="3416339"/>
        <a:ext cx="1384570" cy="914043"/>
      </dsp:txXfrm>
    </dsp:sp>
    <dsp:sp modelId="{B702A64B-E3B9-46CD-9EF8-6DF105C7B87E}">
      <dsp:nvSpPr>
        <dsp:cNvPr id="0" name=""/>
        <dsp:cNvSpPr/>
      </dsp:nvSpPr>
      <dsp:spPr>
        <a:xfrm rot="19200000">
          <a:off x="1236139" y="1911947"/>
          <a:ext cx="1478390" cy="960953"/>
        </a:xfrm>
        <a:prstGeom prst="round2SameRect">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kern="1200" dirty="0"/>
            <a:t>Application of optimization</a:t>
          </a:r>
        </a:p>
      </dsp:txBody>
      <dsp:txXfrm>
        <a:off x="1298126" y="1953370"/>
        <a:ext cx="1384570" cy="914043"/>
      </dsp:txXfrm>
    </dsp:sp>
    <dsp:sp modelId="{B925C8E6-EF85-4567-AB22-AB1B56A32814}">
      <dsp:nvSpPr>
        <dsp:cNvPr id="0" name=""/>
        <dsp:cNvSpPr/>
      </dsp:nvSpPr>
      <dsp:spPr>
        <a:xfrm rot="20400000">
          <a:off x="2897103" y="952989"/>
          <a:ext cx="1478390" cy="960953"/>
        </a:xfrm>
        <a:prstGeom prst="round2Same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kern="1200" dirty="0"/>
            <a:t>Example of Optimization</a:t>
          </a:r>
        </a:p>
      </dsp:txBody>
      <dsp:txXfrm>
        <a:off x="2952035" y="998484"/>
        <a:ext cx="1384570" cy="914043"/>
      </dsp:txXfrm>
    </dsp:sp>
    <dsp:sp modelId="{205B33EA-A856-41B1-9B4A-6DF204C4485D}">
      <dsp:nvSpPr>
        <dsp:cNvPr id="0" name=""/>
        <dsp:cNvSpPr/>
      </dsp:nvSpPr>
      <dsp:spPr>
        <a:xfrm>
          <a:off x="4785882" y="619946"/>
          <a:ext cx="1478390" cy="960953"/>
        </a:xfrm>
        <a:prstGeom prst="round2Same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kern="1200"/>
            <a:t>Linear Programming</a:t>
          </a:r>
        </a:p>
      </dsp:txBody>
      <dsp:txXfrm>
        <a:off x="4832792" y="666856"/>
        <a:ext cx="1384570" cy="914043"/>
      </dsp:txXfrm>
    </dsp:sp>
    <dsp:sp modelId="{9031133E-8BF2-4920-8A2A-0FDEFC235A49}">
      <dsp:nvSpPr>
        <dsp:cNvPr id="0" name=""/>
        <dsp:cNvSpPr/>
      </dsp:nvSpPr>
      <dsp:spPr>
        <a:xfrm rot="1200000">
          <a:off x="6674662" y="952989"/>
          <a:ext cx="1478390" cy="960953"/>
        </a:xfrm>
        <a:prstGeom prst="round2Same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kern="1200"/>
            <a:t>Non-Linear Programming</a:t>
          </a:r>
        </a:p>
      </dsp:txBody>
      <dsp:txXfrm>
        <a:off x="6713550" y="998484"/>
        <a:ext cx="1384570" cy="914043"/>
      </dsp:txXfrm>
    </dsp:sp>
    <dsp:sp modelId="{70EACA26-20AC-44D8-9E35-A0D44BFE3F30}">
      <dsp:nvSpPr>
        <dsp:cNvPr id="0" name=""/>
        <dsp:cNvSpPr/>
      </dsp:nvSpPr>
      <dsp:spPr>
        <a:xfrm rot="2400000">
          <a:off x="8335626" y="1911947"/>
          <a:ext cx="1478390" cy="960953"/>
        </a:xfrm>
        <a:prstGeom prst="round2SameRect">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kern="1200"/>
            <a:t>Gradient Descent</a:t>
          </a:r>
        </a:p>
      </dsp:txBody>
      <dsp:txXfrm>
        <a:off x="8367459" y="1953370"/>
        <a:ext cx="1384570" cy="914043"/>
      </dsp:txXfrm>
    </dsp:sp>
    <dsp:sp modelId="{91FD38D5-498C-48AD-99DE-1006625F304B}">
      <dsp:nvSpPr>
        <dsp:cNvPr id="0" name=""/>
        <dsp:cNvSpPr/>
      </dsp:nvSpPr>
      <dsp:spPr>
        <a:xfrm rot="3600000">
          <a:off x="9568439" y="3381156"/>
          <a:ext cx="1478390" cy="960953"/>
        </a:xfrm>
        <a:prstGeom prst="round2Same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ctr" anchorCtr="0">
          <a:noAutofit/>
        </a:bodyPr>
        <a:lstStyle/>
        <a:p>
          <a:pPr marL="0" lvl="0" indent="0" algn="ctr" defTabSz="711200">
            <a:lnSpc>
              <a:spcPct val="90000"/>
            </a:lnSpc>
            <a:spcBef>
              <a:spcPct val="0"/>
            </a:spcBef>
            <a:spcAft>
              <a:spcPct val="35000"/>
            </a:spcAft>
            <a:buNone/>
          </a:pPr>
          <a:r>
            <a:rPr lang="en-IN" sz="1600" kern="1200"/>
            <a:t>Gradient descent variants</a:t>
          </a:r>
        </a:p>
      </dsp:txBody>
      <dsp:txXfrm>
        <a:off x="9595036" y="3416339"/>
        <a:ext cx="1384570" cy="914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D82DE-3FB1-4645-91FE-80C2924FFB15}">
      <dsp:nvSpPr>
        <dsp:cNvPr id="0" name=""/>
        <dsp:cNvSpPr/>
      </dsp:nvSpPr>
      <dsp:spPr>
        <a:xfrm>
          <a:off x="3351234" y="1344662"/>
          <a:ext cx="1801450" cy="1801450"/>
        </a:xfrm>
        <a:prstGeom prst="ellipse">
          <a:avLst/>
        </a:prstGeom>
        <a:solidFill>
          <a:schemeClr val="accent2">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7A1D370-D3DA-4330-983F-E438AC194DC5}">
      <dsp:nvSpPr>
        <dsp:cNvPr id="0" name=""/>
        <dsp:cNvSpPr/>
      </dsp:nvSpPr>
      <dsp:spPr>
        <a:xfrm>
          <a:off x="3126053" y="0"/>
          <a:ext cx="2251813" cy="122666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IN" sz="1800" kern="1200" dirty="0"/>
            <a:t>Identify and name the decision variables consistently</a:t>
          </a:r>
        </a:p>
      </dsp:txBody>
      <dsp:txXfrm>
        <a:off x="3126053" y="0"/>
        <a:ext cx="2251813" cy="1226668"/>
      </dsp:txXfrm>
    </dsp:sp>
    <dsp:sp modelId="{62DE44E7-B5B0-45DF-8F9F-66353753D0A9}">
      <dsp:nvSpPr>
        <dsp:cNvPr id="0" name=""/>
        <dsp:cNvSpPr/>
      </dsp:nvSpPr>
      <dsp:spPr>
        <a:xfrm>
          <a:off x="3935955" y="1682288"/>
          <a:ext cx="1801450" cy="1801450"/>
        </a:xfrm>
        <a:prstGeom prst="ellipse">
          <a:avLst/>
        </a:prstGeom>
        <a:solidFill>
          <a:schemeClr val="accent2">
            <a:shade val="80000"/>
            <a:alpha val="50000"/>
            <a:hueOff val="-96283"/>
            <a:satOff val="2033"/>
            <a:lumOff val="54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60BB2D3-6DB5-4A28-9CCD-6525CC6CD5CE}">
      <dsp:nvSpPr>
        <dsp:cNvPr id="0" name=""/>
        <dsp:cNvSpPr/>
      </dsp:nvSpPr>
      <dsp:spPr>
        <a:xfrm>
          <a:off x="5871013" y="1168256"/>
          <a:ext cx="2133968" cy="1343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IN" sz="1800" kern="1200" dirty="0"/>
            <a:t>Mathematically define the objective/fitness function in terms of the variables</a:t>
          </a:r>
        </a:p>
      </dsp:txBody>
      <dsp:txXfrm>
        <a:off x="5871013" y="1168256"/>
        <a:ext cx="2133968" cy="1343494"/>
      </dsp:txXfrm>
    </dsp:sp>
    <dsp:sp modelId="{37BCDCDA-85D8-4F3A-A476-BB223B660D72}">
      <dsp:nvSpPr>
        <dsp:cNvPr id="0" name=""/>
        <dsp:cNvSpPr/>
      </dsp:nvSpPr>
      <dsp:spPr>
        <a:xfrm>
          <a:off x="3935955" y="2357540"/>
          <a:ext cx="1801450" cy="1801450"/>
        </a:xfrm>
        <a:prstGeom prst="ellipse">
          <a:avLst/>
        </a:prstGeom>
        <a:solidFill>
          <a:schemeClr val="accent2">
            <a:shade val="80000"/>
            <a:alpha val="50000"/>
            <a:hueOff val="-192566"/>
            <a:satOff val="4066"/>
            <a:lumOff val="108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7CA02DE-DDF0-4F12-864F-BD53CB920C63}">
      <dsp:nvSpPr>
        <dsp:cNvPr id="0" name=""/>
        <dsp:cNvSpPr/>
      </dsp:nvSpPr>
      <dsp:spPr>
        <a:xfrm>
          <a:off x="5871013" y="3171815"/>
          <a:ext cx="2133968" cy="150120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Identify all stipulated requirements, restrictions and limitations</a:t>
          </a:r>
          <a:endParaRPr lang="en-IN" sz="1800" kern="1200"/>
        </a:p>
      </dsp:txBody>
      <dsp:txXfrm>
        <a:off x="5871013" y="3171815"/>
        <a:ext cx="2133968" cy="1501208"/>
      </dsp:txXfrm>
    </dsp:sp>
    <dsp:sp modelId="{FFF83260-0D90-449A-9BB3-0002F1B193EB}">
      <dsp:nvSpPr>
        <dsp:cNvPr id="0" name=""/>
        <dsp:cNvSpPr/>
      </dsp:nvSpPr>
      <dsp:spPr>
        <a:xfrm>
          <a:off x="3351234" y="2695750"/>
          <a:ext cx="1801450" cy="1801450"/>
        </a:xfrm>
        <a:prstGeom prst="ellipse">
          <a:avLst/>
        </a:prstGeom>
        <a:solidFill>
          <a:schemeClr val="accent2">
            <a:shade val="80000"/>
            <a:alpha val="50000"/>
            <a:hueOff val="-288849"/>
            <a:satOff val="6100"/>
            <a:lumOff val="162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D80EDDC-5553-410F-B2B2-98C5D97100F3}">
      <dsp:nvSpPr>
        <dsp:cNvPr id="0" name=""/>
        <dsp:cNvSpPr/>
      </dsp:nvSpPr>
      <dsp:spPr>
        <a:xfrm>
          <a:off x="3175525" y="4614611"/>
          <a:ext cx="2251813" cy="122666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Express any hidden constraints (generally non-negative or integer only like constraints)</a:t>
          </a:r>
          <a:endParaRPr lang="en-IN" sz="1800" kern="1200" dirty="0"/>
        </a:p>
      </dsp:txBody>
      <dsp:txXfrm>
        <a:off x="3175525" y="4614611"/>
        <a:ext cx="2251813" cy="1226668"/>
      </dsp:txXfrm>
    </dsp:sp>
    <dsp:sp modelId="{93A135DB-2093-4EC0-B46E-56BC3DF0C17A}">
      <dsp:nvSpPr>
        <dsp:cNvPr id="0" name=""/>
        <dsp:cNvSpPr/>
      </dsp:nvSpPr>
      <dsp:spPr>
        <a:xfrm>
          <a:off x="2766513" y="2357540"/>
          <a:ext cx="1801450" cy="1801450"/>
        </a:xfrm>
        <a:prstGeom prst="ellipse">
          <a:avLst/>
        </a:prstGeom>
        <a:solidFill>
          <a:schemeClr val="accent2">
            <a:shade val="80000"/>
            <a:alpha val="50000"/>
            <a:hueOff val="-385132"/>
            <a:satOff val="8133"/>
            <a:lumOff val="216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6DF5F9D-B68A-418F-A7ED-CF45B5379DFB}">
      <dsp:nvSpPr>
        <dsp:cNvPr id="0" name=""/>
        <dsp:cNvSpPr/>
      </dsp:nvSpPr>
      <dsp:spPr>
        <a:xfrm>
          <a:off x="498937" y="3171815"/>
          <a:ext cx="2133968" cy="150120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Identify the class of optimization it belongs to</a:t>
          </a:r>
          <a:endParaRPr lang="en-IN" sz="1800" kern="1200"/>
        </a:p>
      </dsp:txBody>
      <dsp:txXfrm>
        <a:off x="498937" y="3171815"/>
        <a:ext cx="2133968" cy="1501208"/>
      </dsp:txXfrm>
    </dsp:sp>
    <dsp:sp modelId="{52BD42E8-0ADF-4DF5-B4FF-970FCEA0E992}">
      <dsp:nvSpPr>
        <dsp:cNvPr id="0" name=""/>
        <dsp:cNvSpPr/>
      </dsp:nvSpPr>
      <dsp:spPr>
        <a:xfrm>
          <a:off x="2766513" y="1682288"/>
          <a:ext cx="1801450" cy="1801450"/>
        </a:xfrm>
        <a:prstGeom prst="ellipse">
          <a:avLst/>
        </a:prstGeom>
        <a:solidFill>
          <a:schemeClr val="accent2">
            <a:shade val="80000"/>
            <a:alpha val="5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FE23115-39AB-4DB2-A281-00332E207526}">
      <dsp:nvSpPr>
        <dsp:cNvPr id="0" name=""/>
        <dsp:cNvSpPr/>
      </dsp:nvSpPr>
      <dsp:spPr>
        <a:xfrm>
          <a:off x="498937" y="1168256"/>
          <a:ext cx="2133968" cy="150120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Pick the solution method</a:t>
          </a:r>
          <a:endParaRPr lang="en-IN" sz="1800" kern="1200"/>
        </a:p>
      </dsp:txBody>
      <dsp:txXfrm>
        <a:off x="498937" y="1168256"/>
        <a:ext cx="2133968" cy="15012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E68AD-B6A8-48F8-B4A3-C5F3B710E619}">
      <dsp:nvSpPr>
        <dsp:cNvPr id="0" name=""/>
        <dsp:cNvSpPr/>
      </dsp:nvSpPr>
      <dsp:spPr>
        <a:xfrm>
          <a:off x="3128828" y="1183"/>
          <a:ext cx="1423302" cy="142330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Initialize weights</a:t>
          </a:r>
        </a:p>
      </dsp:txBody>
      <dsp:txXfrm>
        <a:off x="3337266" y="209621"/>
        <a:ext cx="1006426" cy="1006426"/>
      </dsp:txXfrm>
    </dsp:sp>
    <dsp:sp modelId="{AA48F580-E2DE-4CED-84DF-A794DF72C761}">
      <dsp:nvSpPr>
        <dsp:cNvPr id="0" name=""/>
        <dsp:cNvSpPr/>
      </dsp:nvSpPr>
      <dsp:spPr>
        <a:xfrm rot="2160000">
          <a:off x="4507119" y="1094399"/>
          <a:ext cx="378242" cy="48036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517955" y="1157123"/>
        <a:ext cx="264769" cy="288218"/>
      </dsp:txXfrm>
    </dsp:sp>
    <dsp:sp modelId="{F5EDF3CD-24E1-41AF-B04C-F626E6C9CED5}">
      <dsp:nvSpPr>
        <dsp:cNvPr id="0" name=""/>
        <dsp:cNvSpPr/>
      </dsp:nvSpPr>
      <dsp:spPr>
        <a:xfrm>
          <a:off x="4857671" y="1257262"/>
          <a:ext cx="1423302" cy="1423302"/>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Calculate Gradient</a:t>
          </a:r>
        </a:p>
      </dsp:txBody>
      <dsp:txXfrm>
        <a:off x="5066109" y="1465700"/>
        <a:ext cx="1006426" cy="1006426"/>
      </dsp:txXfrm>
    </dsp:sp>
    <dsp:sp modelId="{87F2C84B-E39A-4F2D-AB52-572E139AB2CF}">
      <dsp:nvSpPr>
        <dsp:cNvPr id="0" name=""/>
        <dsp:cNvSpPr/>
      </dsp:nvSpPr>
      <dsp:spPr>
        <a:xfrm rot="6480000">
          <a:off x="5053330" y="2734738"/>
          <a:ext cx="378242" cy="480364"/>
        </a:xfrm>
        <a:prstGeom prst="rightArrow">
          <a:avLst>
            <a:gd name="adj1" fmla="val 60000"/>
            <a:gd name="adj2" fmla="val 50000"/>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127599" y="2776851"/>
        <a:ext cx="264769" cy="288218"/>
      </dsp:txXfrm>
    </dsp:sp>
    <dsp:sp modelId="{3DF9496E-4A5F-4049-B763-D1A29258197C}">
      <dsp:nvSpPr>
        <dsp:cNvPr id="0" name=""/>
        <dsp:cNvSpPr/>
      </dsp:nvSpPr>
      <dsp:spPr>
        <a:xfrm>
          <a:off x="4197312" y="3289639"/>
          <a:ext cx="1423302" cy="1423302"/>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Adjust weights for optimum value</a:t>
          </a:r>
        </a:p>
      </dsp:txBody>
      <dsp:txXfrm>
        <a:off x="4405750" y="3498077"/>
        <a:ext cx="1006426" cy="1006426"/>
      </dsp:txXfrm>
    </dsp:sp>
    <dsp:sp modelId="{1D2FCD7E-F4B1-4056-BA2D-10FDAEB1E398}">
      <dsp:nvSpPr>
        <dsp:cNvPr id="0" name=""/>
        <dsp:cNvSpPr/>
      </dsp:nvSpPr>
      <dsp:spPr>
        <a:xfrm rot="10800000">
          <a:off x="3662063" y="3761108"/>
          <a:ext cx="378242" cy="480364"/>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775536" y="3857181"/>
        <a:ext cx="264769" cy="288218"/>
      </dsp:txXfrm>
    </dsp:sp>
    <dsp:sp modelId="{4B87AB5B-DBA0-4AEF-A1D2-40A16432FA76}">
      <dsp:nvSpPr>
        <dsp:cNvPr id="0" name=""/>
        <dsp:cNvSpPr/>
      </dsp:nvSpPr>
      <dsp:spPr>
        <a:xfrm>
          <a:off x="2060344" y="3289639"/>
          <a:ext cx="1423302" cy="1423302"/>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Use new weights for prediction</a:t>
          </a:r>
        </a:p>
      </dsp:txBody>
      <dsp:txXfrm>
        <a:off x="2268782" y="3498077"/>
        <a:ext cx="1006426" cy="1006426"/>
      </dsp:txXfrm>
    </dsp:sp>
    <dsp:sp modelId="{4DCF5152-DE64-4899-803E-2570710963C2}">
      <dsp:nvSpPr>
        <dsp:cNvPr id="0" name=""/>
        <dsp:cNvSpPr/>
      </dsp:nvSpPr>
      <dsp:spPr>
        <a:xfrm rot="15120000">
          <a:off x="2256003" y="2755100"/>
          <a:ext cx="378242" cy="480364"/>
        </a:xfrm>
        <a:prstGeom prst="rightArrow">
          <a:avLst>
            <a:gd name="adj1" fmla="val 60000"/>
            <a:gd name="adj2" fmla="val 50000"/>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330272" y="2905133"/>
        <a:ext cx="264769" cy="288218"/>
      </dsp:txXfrm>
    </dsp:sp>
    <dsp:sp modelId="{06DC936E-FF7A-4263-806D-4566656EC226}">
      <dsp:nvSpPr>
        <dsp:cNvPr id="0" name=""/>
        <dsp:cNvSpPr/>
      </dsp:nvSpPr>
      <dsp:spPr>
        <a:xfrm>
          <a:off x="1399985" y="1257262"/>
          <a:ext cx="1423302" cy="1423302"/>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Repeat 2 and 3 until error is minimized</a:t>
          </a:r>
        </a:p>
      </dsp:txBody>
      <dsp:txXfrm>
        <a:off x="1608423" y="1465700"/>
        <a:ext cx="1006426" cy="1006426"/>
      </dsp:txXfrm>
    </dsp:sp>
    <dsp:sp modelId="{D1B8E0F6-5621-4879-84FE-B873D6C567B6}">
      <dsp:nvSpPr>
        <dsp:cNvPr id="0" name=""/>
        <dsp:cNvSpPr/>
      </dsp:nvSpPr>
      <dsp:spPr>
        <a:xfrm rot="19440000">
          <a:off x="2778276" y="1106984"/>
          <a:ext cx="378242" cy="48036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789112" y="1236406"/>
        <a:ext cx="264769" cy="288218"/>
      </dsp:txXfrm>
    </dsp:sp>
  </dsp:spTree>
</dsp:drawing>
</file>

<file path=ppt/diagrams/layout1.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3E42F-3770-414B-83F9-D13EE3FCDB0C}" type="datetimeFigureOut">
              <a:rPr lang="en-IN" smtClean="0"/>
              <a:t>14-10-2017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421AD-FDFE-400F-B500-448BE167EA5B}" type="slidenum">
              <a:rPr lang="en-IN" smtClean="0"/>
              <a:t>‹#›</a:t>
            </a:fld>
            <a:endParaRPr lang="en-IN"/>
          </a:p>
        </p:txBody>
      </p:sp>
    </p:spTree>
    <p:extLst>
      <p:ext uri="{BB962C8B-B14F-4D97-AF65-F5344CB8AC3E}">
        <p14:creationId xmlns:p14="http://schemas.microsoft.com/office/powerpoint/2010/main" val="3631073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2</a:t>
            </a:fld>
            <a:endParaRPr lang="en-IN"/>
          </a:p>
        </p:txBody>
      </p:sp>
    </p:spTree>
    <p:extLst>
      <p:ext uri="{BB962C8B-B14F-4D97-AF65-F5344CB8AC3E}">
        <p14:creationId xmlns:p14="http://schemas.microsoft.com/office/powerpoint/2010/main" val="396321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11</a:t>
            </a:fld>
            <a:endParaRPr lang="en-IN"/>
          </a:p>
        </p:txBody>
      </p:sp>
    </p:spTree>
    <p:extLst>
      <p:ext uri="{BB962C8B-B14F-4D97-AF65-F5344CB8AC3E}">
        <p14:creationId xmlns:p14="http://schemas.microsoft.com/office/powerpoint/2010/main" val="127164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12</a:t>
            </a:fld>
            <a:endParaRPr lang="en-IN"/>
          </a:p>
        </p:txBody>
      </p:sp>
    </p:spTree>
    <p:extLst>
      <p:ext uri="{BB962C8B-B14F-4D97-AF65-F5344CB8AC3E}">
        <p14:creationId xmlns:p14="http://schemas.microsoft.com/office/powerpoint/2010/main" val="143407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http://www.kdnuggets.com/2017/04/simple-understand-gradient-descent-algorithm.html</a:t>
            </a:r>
          </a:p>
          <a:p>
            <a:endParaRPr lang="en-IN" dirty="0"/>
          </a:p>
          <a:p>
            <a:r>
              <a:rPr lang="en-IN" dirty="0"/>
              <a:t>To explain this example </a:t>
            </a:r>
          </a:p>
        </p:txBody>
      </p:sp>
      <p:sp>
        <p:nvSpPr>
          <p:cNvPr id="4" name="Slide Number Placeholder 3"/>
          <p:cNvSpPr>
            <a:spLocks noGrp="1"/>
          </p:cNvSpPr>
          <p:nvPr>
            <p:ph type="sldNum" sz="quarter" idx="10"/>
          </p:nvPr>
        </p:nvSpPr>
        <p:spPr/>
        <p:txBody>
          <a:bodyPr/>
          <a:lstStyle/>
          <a:p>
            <a:fld id="{10FD9108-BF19-418C-BE64-8C54F273BBAE}" type="slidenum">
              <a:rPr lang="en-IN" smtClean="0"/>
              <a:t>13</a:t>
            </a:fld>
            <a:endParaRPr lang="en-IN"/>
          </a:p>
        </p:txBody>
      </p:sp>
    </p:spTree>
    <p:extLst>
      <p:ext uri="{BB962C8B-B14F-4D97-AF65-F5344CB8AC3E}">
        <p14:creationId xmlns:p14="http://schemas.microsoft.com/office/powerpoint/2010/main" val="231562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http://www.kdnuggets.com/2017/04/simple-understand-gradient-descent-algorithm.html</a:t>
            </a:r>
          </a:p>
          <a:p>
            <a:endParaRPr lang="en-IN" dirty="0"/>
          </a:p>
          <a:p>
            <a:r>
              <a:rPr lang="en-IN" dirty="0"/>
              <a:t>To explain this example </a:t>
            </a:r>
          </a:p>
        </p:txBody>
      </p:sp>
      <p:sp>
        <p:nvSpPr>
          <p:cNvPr id="4" name="Slide Number Placeholder 3"/>
          <p:cNvSpPr>
            <a:spLocks noGrp="1"/>
          </p:cNvSpPr>
          <p:nvPr>
            <p:ph type="sldNum" sz="quarter" idx="10"/>
          </p:nvPr>
        </p:nvSpPr>
        <p:spPr/>
        <p:txBody>
          <a:bodyPr/>
          <a:lstStyle/>
          <a:p>
            <a:fld id="{10FD9108-BF19-418C-BE64-8C54F273BBAE}" type="slidenum">
              <a:rPr lang="en-IN" smtClean="0"/>
              <a:t>14</a:t>
            </a:fld>
            <a:endParaRPr lang="en-IN"/>
          </a:p>
        </p:txBody>
      </p:sp>
    </p:spTree>
    <p:extLst>
      <p:ext uri="{BB962C8B-B14F-4D97-AF65-F5344CB8AC3E}">
        <p14:creationId xmlns:p14="http://schemas.microsoft.com/office/powerpoint/2010/main" val="3335347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http://www.kdnuggets.com/2017/04/simple-understand-gradient-descent-algorithm.html</a:t>
            </a:r>
          </a:p>
          <a:p>
            <a:endParaRPr lang="en-IN" dirty="0"/>
          </a:p>
          <a:p>
            <a:r>
              <a:rPr lang="en-IN" dirty="0"/>
              <a:t>To explain this example </a:t>
            </a:r>
          </a:p>
        </p:txBody>
      </p:sp>
      <p:sp>
        <p:nvSpPr>
          <p:cNvPr id="4" name="Slide Number Placeholder 3"/>
          <p:cNvSpPr>
            <a:spLocks noGrp="1"/>
          </p:cNvSpPr>
          <p:nvPr>
            <p:ph type="sldNum" sz="quarter" idx="10"/>
          </p:nvPr>
        </p:nvSpPr>
        <p:spPr/>
        <p:txBody>
          <a:bodyPr/>
          <a:lstStyle/>
          <a:p>
            <a:fld id="{10FD9108-BF19-418C-BE64-8C54F273BBAE}" type="slidenum">
              <a:rPr lang="en-IN" smtClean="0"/>
              <a:t>15</a:t>
            </a:fld>
            <a:endParaRPr lang="en-IN"/>
          </a:p>
        </p:txBody>
      </p:sp>
    </p:spTree>
    <p:extLst>
      <p:ext uri="{BB962C8B-B14F-4D97-AF65-F5344CB8AC3E}">
        <p14:creationId xmlns:p14="http://schemas.microsoft.com/office/powerpoint/2010/main" val="1023100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16</a:t>
            </a:fld>
            <a:endParaRPr lang="en-IN"/>
          </a:p>
        </p:txBody>
      </p:sp>
    </p:spTree>
    <p:extLst>
      <p:ext uri="{BB962C8B-B14F-4D97-AF65-F5344CB8AC3E}">
        <p14:creationId xmlns:p14="http://schemas.microsoft.com/office/powerpoint/2010/main" val="101710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17</a:t>
            </a:fld>
            <a:endParaRPr lang="en-IN"/>
          </a:p>
        </p:txBody>
      </p:sp>
    </p:spTree>
    <p:extLst>
      <p:ext uri="{BB962C8B-B14F-4D97-AF65-F5344CB8AC3E}">
        <p14:creationId xmlns:p14="http://schemas.microsoft.com/office/powerpoint/2010/main" val="553787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18</a:t>
            </a:fld>
            <a:endParaRPr lang="en-IN"/>
          </a:p>
        </p:txBody>
      </p:sp>
    </p:spTree>
    <p:extLst>
      <p:ext uri="{BB962C8B-B14F-4D97-AF65-F5344CB8AC3E}">
        <p14:creationId xmlns:p14="http://schemas.microsoft.com/office/powerpoint/2010/main" val="104521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19</a:t>
            </a:fld>
            <a:endParaRPr lang="en-IN"/>
          </a:p>
        </p:txBody>
      </p:sp>
    </p:spTree>
    <p:extLst>
      <p:ext uri="{BB962C8B-B14F-4D97-AF65-F5344CB8AC3E}">
        <p14:creationId xmlns:p14="http://schemas.microsoft.com/office/powerpoint/2010/main" val="339636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20</a:t>
            </a:fld>
            <a:endParaRPr lang="en-IN"/>
          </a:p>
        </p:txBody>
      </p:sp>
    </p:spTree>
    <p:extLst>
      <p:ext uri="{BB962C8B-B14F-4D97-AF65-F5344CB8AC3E}">
        <p14:creationId xmlns:p14="http://schemas.microsoft.com/office/powerpoint/2010/main" val="980839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rPr>
              <a:t>Electricity </a:t>
            </a:r>
          </a:p>
          <a:p>
            <a:r>
              <a:rPr lang="en-US" b="0" dirty="0">
                <a:solidFill>
                  <a:srgbClr val="000000"/>
                </a:solidFill>
                <a:effectLst/>
              </a:rPr>
              <a:t>Route</a:t>
            </a:r>
          </a:p>
          <a:p>
            <a:r>
              <a:rPr lang="en-US" dirty="0">
                <a:solidFill>
                  <a:srgbClr val="000000"/>
                </a:solidFill>
              </a:rPr>
              <a:t>Aerodynamics optimization</a:t>
            </a:r>
          </a:p>
          <a:p>
            <a:r>
              <a:rPr lang="en-US" b="0" dirty="0">
                <a:solidFill>
                  <a:srgbClr val="000000"/>
                </a:solidFill>
                <a:effectLst/>
              </a:rPr>
              <a:t>Container allocation</a:t>
            </a:r>
          </a:p>
          <a:p>
            <a:r>
              <a:rPr lang="en-US" dirty="0">
                <a:solidFill>
                  <a:srgbClr val="000000"/>
                </a:solidFill>
              </a:rPr>
              <a:t>Storage optimization</a:t>
            </a:r>
          </a:p>
          <a:p>
            <a:r>
              <a:rPr lang="en-US" dirty="0">
                <a:solidFill>
                  <a:srgbClr val="000000"/>
                </a:solidFill>
              </a:rPr>
              <a:t>Portfolio optimization</a:t>
            </a:r>
          </a:p>
          <a:p>
            <a:r>
              <a:rPr lang="en-US" b="0" dirty="0">
                <a:solidFill>
                  <a:srgbClr val="000000"/>
                </a:solidFill>
                <a:effectLst/>
              </a:rPr>
              <a:t>Automobile </a:t>
            </a:r>
            <a:r>
              <a:rPr lang="en-US" dirty="0">
                <a:solidFill>
                  <a:srgbClr val="000000"/>
                </a:solidFill>
              </a:rPr>
              <a:t>design optimization</a:t>
            </a:r>
            <a:endParaRPr lang="en-US" b="0" dirty="0">
              <a:solidFill>
                <a:srgbClr val="000000"/>
              </a:solidFill>
              <a:effectLst/>
            </a:endParaRPr>
          </a:p>
          <a:p>
            <a:endParaRPr lang="en-IN" dirty="0"/>
          </a:p>
          <a:p>
            <a:endParaRPr lang="en-IN" dirty="0"/>
          </a:p>
          <a:p>
            <a:r>
              <a:rPr lang="en-IN" dirty="0"/>
              <a:t>https://www.youtube.com/watch?v=1ypV5ZiIbdA #good examples of optimization</a:t>
            </a:r>
          </a:p>
          <a:p>
            <a:endParaRPr lang="en-IN" dirty="0"/>
          </a:p>
          <a:p>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3</a:t>
            </a:fld>
            <a:endParaRPr lang="en-IN"/>
          </a:p>
        </p:txBody>
      </p:sp>
    </p:spTree>
    <p:extLst>
      <p:ext uri="{BB962C8B-B14F-4D97-AF65-F5344CB8AC3E}">
        <p14:creationId xmlns:p14="http://schemas.microsoft.com/office/powerpoint/2010/main" val="1961478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21</a:t>
            </a:fld>
            <a:endParaRPr lang="en-IN"/>
          </a:p>
        </p:txBody>
      </p:sp>
    </p:spTree>
    <p:extLst>
      <p:ext uri="{BB962C8B-B14F-4D97-AF65-F5344CB8AC3E}">
        <p14:creationId xmlns:p14="http://schemas.microsoft.com/office/powerpoint/2010/main" val="1612056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22</a:t>
            </a:fld>
            <a:endParaRPr lang="en-IN"/>
          </a:p>
        </p:txBody>
      </p:sp>
    </p:spTree>
    <p:extLst>
      <p:ext uri="{BB962C8B-B14F-4D97-AF65-F5344CB8AC3E}">
        <p14:creationId xmlns:p14="http://schemas.microsoft.com/office/powerpoint/2010/main" val="1262940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https://www.youtube.com/watch?v=4BZBog1Zx6c</a:t>
            </a:r>
          </a:p>
        </p:txBody>
      </p:sp>
      <p:sp>
        <p:nvSpPr>
          <p:cNvPr id="4" name="Slide Number Placeholder 3"/>
          <p:cNvSpPr>
            <a:spLocks noGrp="1"/>
          </p:cNvSpPr>
          <p:nvPr>
            <p:ph type="sldNum" sz="quarter" idx="10"/>
          </p:nvPr>
        </p:nvSpPr>
        <p:spPr/>
        <p:txBody>
          <a:bodyPr/>
          <a:lstStyle/>
          <a:p>
            <a:fld id="{10FD9108-BF19-418C-BE64-8C54F273BBAE}" type="slidenum">
              <a:rPr lang="en-IN" smtClean="0"/>
              <a:t>23</a:t>
            </a:fld>
            <a:endParaRPr lang="en-IN"/>
          </a:p>
        </p:txBody>
      </p:sp>
    </p:spTree>
    <p:extLst>
      <p:ext uri="{BB962C8B-B14F-4D97-AF65-F5344CB8AC3E}">
        <p14:creationId xmlns:p14="http://schemas.microsoft.com/office/powerpoint/2010/main" val="1166369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https://www.youtube.com/watch?v=4BZBog1Zx6c</a:t>
            </a:r>
          </a:p>
        </p:txBody>
      </p:sp>
      <p:sp>
        <p:nvSpPr>
          <p:cNvPr id="4" name="Slide Number Placeholder 3"/>
          <p:cNvSpPr>
            <a:spLocks noGrp="1"/>
          </p:cNvSpPr>
          <p:nvPr>
            <p:ph type="sldNum" sz="quarter" idx="10"/>
          </p:nvPr>
        </p:nvSpPr>
        <p:spPr/>
        <p:txBody>
          <a:bodyPr/>
          <a:lstStyle/>
          <a:p>
            <a:fld id="{10FD9108-BF19-418C-BE64-8C54F273BBAE}" type="slidenum">
              <a:rPr lang="en-IN" smtClean="0"/>
              <a:t>24</a:t>
            </a:fld>
            <a:endParaRPr lang="en-IN"/>
          </a:p>
        </p:txBody>
      </p:sp>
    </p:spTree>
    <p:extLst>
      <p:ext uri="{BB962C8B-B14F-4D97-AF65-F5344CB8AC3E}">
        <p14:creationId xmlns:p14="http://schemas.microsoft.com/office/powerpoint/2010/main" val="2533239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4</a:t>
            </a:fld>
            <a:endParaRPr lang="en-IN"/>
          </a:p>
        </p:txBody>
      </p:sp>
    </p:spTree>
    <p:extLst>
      <p:ext uri="{BB962C8B-B14F-4D97-AF65-F5344CB8AC3E}">
        <p14:creationId xmlns:p14="http://schemas.microsoft.com/office/powerpoint/2010/main" val="277089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5</a:t>
            </a:fld>
            <a:endParaRPr lang="en-IN"/>
          </a:p>
        </p:txBody>
      </p:sp>
    </p:spTree>
    <p:extLst>
      <p:ext uri="{BB962C8B-B14F-4D97-AF65-F5344CB8AC3E}">
        <p14:creationId xmlns:p14="http://schemas.microsoft.com/office/powerpoint/2010/main" val="3171793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Blue Ridge Hot Tubs manufactures and sells two models of hot tubs: the Aqua-Spa and the Hydro-Lux. </a:t>
            </a:r>
          </a:p>
          <a:p>
            <a:r>
              <a:rPr lang="en-IN" sz="1200" dirty="0"/>
              <a:t>Howie Jones, the owner and manager of the company, needs to decide how many of each type of hot tub to produce during his next production cycle. </a:t>
            </a:r>
          </a:p>
          <a:p>
            <a:endParaRPr lang="en-IN" dirty="0"/>
          </a:p>
          <a:p>
            <a:r>
              <a:rPr lang="en-IN" sz="1200" dirty="0"/>
              <a:t>Howie buys prefabricated fiberglass hot tub shells from a local supplier and adds the pump and tubing to the shells to create his hot tubs. (This supplier has the capacity to deliver as many hot tub shells as Howie needs.)</a:t>
            </a:r>
          </a:p>
          <a:p>
            <a:r>
              <a:rPr lang="en-IN" sz="1200" dirty="0"/>
              <a:t>Howie installs the same type of pump into both hot tubs. He will have only 200 pumps available during his next production cycle. </a:t>
            </a:r>
          </a:p>
          <a:p>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6</a:t>
            </a:fld>
            <a:endParaRPr lang="en-IN"/>
          </a:p>
        </p:txBody>
      </p:sp>
    </p:spTree>
    <p:extLst>
      <p:ext uri="{BB962C8B-B14F-4D97-AF65-F5344CB8AC3E}">
        <p14:creationId xmlns:p14="http://schemas.microsoft.com/office/powerpoint/2010/main" val="374849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From a manufacturing standpoint, the main difference between the two models of hot tubs is the amount of tubing and labour required. Each Aqua-Spa requires 9 hours of labour and 12 feet of tubing. Each Hydro-Lux requires 6 hours of labour and 16 feet of tubing.</a:t>
            </a:r>
          </a:p>
          <a:p>
            <a:r>
              <a:rPr lang="en-IN" sz="1200" dirty="0"/>
              <a:t>Howie expects to have 1,566 production labour hours and 2,880 feet of tubing available during the next production cycle. </a:t>
            </a:r>
          </a:p>
          <a:p>
            <a:endParaRPr lang="en-IN" sz="1200" dirty="0"/>
          </a:p>
          <a:p>
            <a:r>
              <a:rPr lang="en-IN" sz="1200" dirty="0"/>
              <a:t>Howie earns a profit of $350 on each </a:t>
            </a:r>
            <a:r>
              <a:rPr lang="en-IN" sz="1200" dirty="0" err="1"/>
              <a:t>AquaSpa</a:t>
            </a:r>
            <a:r>
              <a:rPr lang="en-IN" sz="1200" dirty="0"/>
              <a:t> he sells and $300 on each Hydro-Lux he sells.</a:t>
            </a:r>
          </a:p>
          <a:p>
            <a:r>
              <a:rPr lang="en-IN" sz="1200" dirty="0"/>
              <a:t>He is confident that he can sell all the hot tubs he produces. The question is, how many </a:t>
            </a:r>
            <a:r>
              <a:rPr lang="en-IN" sz="1200" dirty="0" err="1"/>
              <a:t>AquaSpas</a:t>
            </a:r>
            <a:r>
              <a:rPr lang="en-IN" sz="1200" dirty="0"/>
              <a:t> and Hydro-</a:t>
            </a:r>
            <a:r>
              <a:rPr lang="en-IN" sz="1200" dirty="0" err="1"/>
              <a:t>Luxes</a:t>
            </a:r>
            <a:r>
              <a:rPr lang="en-IN" sz="1200" dirty="0"/>
              <a:t> should Howie produce if he wants to maximize his profits during the next production cycle</a:t>
            </a:r>
          </a:p>
          <a:p>
            <a:endParaRPr lang="en-IN" sz="1200" dirty="0"/>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7</a:t>
            </a:fld>
            <a:endParaRPr lang="en-IN"/>
          </a:p>
        </p:txBody>
      </p:sp>
    </p:spTree>
    <p:extLst>
      <p:ext uri="{BB962C8B-B14F-4D97-AF65-F5344CB8AC3E}">
        <p14:creationId xmlns:p14="http://schemas.microsoft.com/office/powerpoint/2010/main" val="2036471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8</a:t>
            </a:fld>
            <a:endParaRPr lang="en-IN"/>
          </a:p>
        </p:txBody>
      </p:sp>
    </p:spTree>
    <p:extLst>
      <p:ext uri="{BB962C8B-B14F-4D97-AF65-F5344CB8AC3E}">
        <p14:creationId xmlns:p14="http://schemas.microsoft.com/office/powerpoint/2010/main" val="191405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Constraint 1: Only 200 pumps are available and each hot tub requires one pump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Constraint 2: He has only 1,566 </a:t>
            </a:r>
            <a:r>
              <a:rPr lang="en-IN" sz="1200" dirty="0" err="1"/>
              <a:t>labor</a:t>
            </a:r>
            <a:r>
              <a:rPr lang="en-IN" sz="1200" dirty="0"/>
              <a:t> hours available during the next production cycle. Each Aqua-Spa he builds (each unit of X1) requires 9 </a:t>
            </a:r>
            <a:r>
              <a:rPr lang="en-IN" sz="1200" dirty="0" err="1"/>
              <a:t>labor</a:t>
            </a:r>
            <a:r>
              <a:rPr lang="en-IN" sz="1200" dirty="0"/>
              <a:t> hours and each </a:t>
            </a:r>
            <a:r>
              <a:rPr lang="en-IN" sz="1200" dirty="0" err="1"/>
              <a:t>HydroLux</a:t>
            </a:r>
            <a:r>
              <a:rPr lang="en-IN" sz="1200" dirty="0"/>
              <a:t> (each unit of X2) requires 6 </a:t>
            </a:r>
            <a:r>
              <a:rPr lang="en-IN" sz="1200" dirty="0" err="1"/>
              <a:t>labor</a:t>
            </a:r>
            <a:r>
              <a:rPr lang="en-IN" sz="1200" dirty="0"/>
              <a:t> hours</a:t>
            </a:r>
          </a:p>
          <a:p>
            <a:endParaRPr lang="en-IN" dirty="0"/>
          </a:p>
          <a:p>
            <a:r>
              <a:rPr lang="en-IN" dirty="0"/>
              <a:t>Constraint 3: </a:t>
            </a:r>
            <a:r>
              <a:rPr lang="en-IN" sz="1200" dirty="0"/>
              <a:t>Each Aqua-Spa requires 12 feet of tubing, and each Hydro-Lux produced requires 16 feet of tubing</a:t>
            </a:r>
          </a:p>
          <a:p>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Constraint 4:  There are simple lower bounds of zero on the variables X1 and X2 because it is impossible to produce a negative number of hot tubs. </a:t>
            </a:r>
          </a:p>
        </p:txBody>
      </p:sp>
      <p:sp>
        <p:nvSpPr>
          <p:cNvPr id="4" name="Slide Number Placeholder 3"/>
          <p:cNvSpPr>
            <a:spLocks noGrp="1"/>
          </p:cNvSpPr>
          <p:nvPr>
            <p:ph type="sldNum" sz="quarter" idx="10"/>
          </p:nvPr>
        </p:nvSpPr>
        <p:spPr/>
        <p:txBody>
          <a:bodyPr/>
          <a:lstStyle/>
          <a:p>
            <a:fld id="{10FD9108-BF19-418C-BE64-8C54F273BBAE}" type="slidenum">
              <a:rPr lang="en-IN" smtClean="0"/>
              <a:t>9</a:t>
            </a:fld>
            <a:endParaRPr lang="en-IN"/>
          </a:p>
        </p:txBody>
      </p:sp>
    </p:spTree>
    <p:extLst>
      <p:ext uri="{BB962C8B-B14F-4D97-AF65-F5344CB8AC3E}">
        <p14:creationId xmlns:p14="http://schemas.microsoft.com/office/powerpoint/2010/main" val="2139814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10</a:t>
            </a:fld>
            <a:endParaRPr lang="en-IN"/>
          </a:p>
        </p:txBody>
      </p:sp>
    </p:spTree>
    <p:extLst>
      <p:ext uri="{BB962C8B-B14F-4D97-AF65-F5344CB8AC3E}">
        <p14:creationId xmlns:p14="http://schemas.microsoft.com/office/powerpoint/2010/main" val="199977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7FAF-5BDB-449B-8FB5-D0FB8B88E5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BCD2DD-83CE-4235-A9BE-4F275763DC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2297D81-E234-4701-8DCA-D42962483955}"/>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5" name="Footer Placeholder 4">
            <a:extLst>
              <a:ext uri="{FF2B5EF4-FFF2-40B4-BE49-F238E27FC236}">
                <a16:creationId xmlns:a16="http://schemas.microsoft.com/office/drawing/2014/main" id="{CBDAAF23-21DF-423F-B2D1-B8E6875BD4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BAEBA2-87D7-4BC5-95D8-A5F45040DB46}"/>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243389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C685-96C1-41BA-AD89-F0DFB24386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B77301-99D0-460A-9DAC-8945C4436A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A1600B-E37E-4663-AE45-1735571B9949}"/>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5" name="Footer Placeholder 4">
            <a:extLst>
              <a:ext uri="{FF2B5EF4-FFF2-40B4-BE49-F238E27FC236}">
                <a16:creationId xmlns:a16="http://schemas.microsoft.com/office/drawing/2014/main" id="{E43AA0CE-9C3B-4F1D-A0EA-6F1904BB34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06572D-79C5-4B21-86E2-C27C1E08F763}"/>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2589470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3EDEDA-B598-4D8E-8E89-B8A7D68DC1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615736-8297-46DF-B642-BD506295FE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B75868-014A-4AB1-BE33-921FF1CA73CE}"/>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5" name="Footer Placeholder 4">
            <a:extLst>
              <a:ext uri="{FF2B5EF4-FFF2-40B4-BE49-F238E27FC236}">
                <a16:creationId xmlns:a16="http://schemas.microsoft.com/office/drawing/2014/main" id="{8F1B9893-2718-47D3-B4DA-C36264803D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6A1BD8-9982-45AF-A5EF-BAF55A7C9380}"/>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9251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3B325-9B63-4F04-AA3F-89AF157EFF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1841C9-D807-4F85-B420-8596D24D51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829317-8E19-4468-A2E0-98510925189C}"/>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5" name="Footer Placeholder 4">
            <a:extLst>
              <a:ext uri="{FF2B5EF4-FFF2-40B4-BE49-F238E27FC236}">
                <a16:creationId xmlns:a16="http://schemas.microsoft.com/office/drawing/2014/main" id="{D0F3C617-8EEE-4E5F-AEFF-F3A42D0972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5D7751-012E-4FD2-97C4-7FF25BA85546}"/>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210487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DA41-50D9-4F98-8720-E440A1C29E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F8080F-DEB6-4583-BCD1-A8C5A2109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72D2D8-FD7A-4F7A-BB85-702F7ABE460F}"/>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5" name="Footer Placeholder 4">
            <a:extLst>
              <a:ext uri="{FF2B5EF4-FFF2-40B4-BE49-F238E27FC236}">
                <a16:creationId xmlns:a16="http://schemas.microsoft.com/office/drawing/2014/main" id="{703F4D9F-BB51-4D48-98C6-A3185E7196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E773E2-9734-4C45-A743-9E8BEA0AF62B}"/>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2406055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B224-0BAC-4566-8361-10ADC1BE0B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AFBAA2-EB27-48E6-833E-7C175F7C84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490A55-DCD5-4D05-A7EC-77A153718C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E73490-A025-4E7F-B744-8326AEDFA55B}"/>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6" name="Footer Placeholder 5">
            <a:extLst>
              <a:ext uri="{FF2B5EF4-FFF2-40B4-BE49-F238E27FC236}">
                <a16:creationId xmlns:a16="http://schemas.microsoft.com/office/drawing/2014/main" id="{790A554E-19EA-474B-BC12-11E45753D6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F1ED34-2812-48EC-88C8-29582FF6CCDF}"/>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505325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FB5D-1200-460B-8FE5-62EE9131F6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CC7220-C303-4A7A-980D-07FB49DB2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9FA293-2C2A-43D1-888E-09FA61E224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ECD180C-770D-476E-A968-CA22852E49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509930-417E-49FB-BD8E-0494F085B3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0A3385-948B-4A8F-BFF3-F6AEF028174E}"/>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8" name="Footer Placeholder 7">
            <a:extLst>
              <a:ext uri="{FF2B5EF4-FFF2-40B4-BE49-F238E27FC236}">
                <a16:creationId xmlns:a16="http://schemas.microsoft.com/office/drawing/2014/main" id="{84EB9EB3-DA3B-4D83-AE72-152D71DFE63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CD0F4B7-563B-439C-A677-CDA3E1C4EA8D}"/>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162335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2FB5E-DBA6-4055-A1BF-48B2156889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293F8AE-DD07-4072-81AC-1AE4EB24CB98}"/>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4" name="Footer Placeholder 3">
            <a:extLst>
              <a:ext uri="{FF2B5EF4-FFF2-40B4-BE49-F238E27FC236}">
                <a16:creationId xmlns:a16="http://schemas.microsoft.com/office/drawing/2014/main" id="{90DF231C-A6C0-4032-8810-7C823BB4D9B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4F9570D-88FD-4DA8-A007-B575A7F311E6}"/>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177568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68DAA7-1633-459A-8A8E-930091FD3F04}"/>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3" name="Footer Placeholder 2">
            <a:extLst>
              <a:ext uri="{FF2B5EF4-FFF2-40B4-BE49-F238E27FC236}">
                <a16:creationId xmlns:a16="http://schemas.microsoft.com/office/drawing/2014/main" id="{5BFA3C61-7188-418A-B71C-7DD788A66D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61BDCB-1DC3-4859-A92C-06A3AA5B5A1C}"/>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1202005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886C-6C93-44F2-B7CD-F14DD7192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325BEB-F2CC-4DFB-91D5-52D855903D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4DB8828-2317-4822-93EC-7B245F8EF5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C732DA-12C0-4498-AC4B-398F771214A7}"/>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6" name="Footer Placeholder 5">
            <a:extLst>
              <a:ext uri="{FF2B5EF4-FFF2-40B4-BE49-F238E27FC236}">
                <a16:creationId xmlns:a16="http://schemas.microsoft.com/office/drawing/2014/main" id="{0189098E-8920-40D8-85B2-7DF7A5C587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19719B-8D69-4163-8BBA-8A8C4F955515}"/>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1205010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AB4BB-A64C-44DC-92A5-5E5830687F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6F9280-337C-4F48-940F-9A9A8EA201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B485DC-A1C4-423E-9457-DBF97194E8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3F77D6-A36B-4025-809B-02A0907AC041}"/>
              </a:ext>
            </a:extLst>
          </p:cNvPr>
          <p:cNvSpPr>
            <a:spLocks noGrp="1"/>
          </p:cNvSpPr>
          <p:nvPr>
            <p:ph type="dt" sz="half" idx="10"/>
          </p:nvPr>
        </p:nvSpPr>
        <p:spPr/>
        <p:txBody>
          <a:bodyPr/>
          <a:lstStyle/>
          <a:p>
            <a:fld id="{7045B42A-8965-4564-8BBD-6AB27AD879C3}" type="datetimeFigureOut">
              <a:rPr lang="en-IN" smtClean="0"/>
              <a:t>14-10-2017</a:t>
            </a:fld>
            <a:endParaRPr lang="en-IN"/>
          </a:p>
        </p:txBody>
      </p:sp>
      <p:sp>
        <p:nvSpPr>
          <p:cNvPr id="6" name="Footer Placeholder 5">
            <a:extLst>
              <a:ext uri="{FF2B5EF4-FFF2-40B4-BE49-F238E27FC236}">
                <a16:creationId xmlns:a16="http://schemas.microsoft.com/office/drawing/2014/main" id="{25FBD8C9-4131-4CEF-A6B7-DD05936E4E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FC5D50-790D-4442-8D42-88A228278018}"/>
              </a:ext>
            </a:extLst>
          </p:cNvPr>
          <p:cNvSpPr>
            <a:spLocks noGrp="1"/>
          </p:cNvSpPr>
          <p:nvPr>
            <p:ph type="sldNum" sz="quarter" idx="12"/>
          </p:nvPr>
        </p:nvSpPr>
        <p:spPr/>
        <p:txBody>
          <a:bodyPr/>
          <a:lstStyle/>
          <a:p>
            <a:fld id="{DEA2023E-2088-4EA5-86E3-02BEE6BC947C}" type="slidenum">
              <a:rPr lang="en-IN" smtClean="0"/>
              <a:t>‹#›</a:t>
            </a:fld>
            <a:endParaRPr lang="en-IN"/>
          </a:p>
        </p:txBody>
      </p:sp>
    </p:spTree>
    <p:extLst>
      <p:ext uri="{BB962C8B-B14F-4D97-AF65-F5344CB8AC3E}">
        <p14:creationId xmlns:p14="http://schemas.microsoft.com/office/powerpoint/2010/main" val="2435918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0485C6-746E-4E94-91EA-35D8AA414C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12EEEC-ECEE-4312-A2C7-D9A7D54288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3125AF-6F70-424B-98CB-3486F5960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5B42A-8965-4564-8BBD-6AB27AD879C3}" type="datetimeFigureOut">
              <a:rPr lang="en-IN" smtClean="0"/>
              <a:t>14-10-2017</a:t>
            </a:fld>
            <a:endParaRPr lang="en-IN"/>
          </a:p>
        </p:txBody>
      </p:sp>
      <p:sp>
        <p:nvSpPr>
          <p:cNvPr id="5" name="Footer Placeholder 4">
            <a:extLst>
              <a:ext uri="{FF2B5EF4-FFF2-40B4-BE49-F238E27FC236}">
                <a16:creationId xmlns:a16="http://schemas.microsoft.com/office/drawing/2014/main" id="{9D69FAC9-8AE3-45AB-8528-B8B382FA6C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83B73B3-72CE-4793-8FF3-686B507FD1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2023E-2088-4EA5-86E3-02BEE6BC947C}" type="slidenum">
              <a:rPr lang="en-IN" smtClean="0"/>
              <a:t>‹#›</a:t>
            </a:fld>
            <a:endParaRPr lang="en-IN"/>
          </a:p>
        </p:txBody>
      </p:sp>
    </p:spTree>
    <p:extLst>
      <p:ext uri="{BB962C8B-B14F-4D97-AF65-F5344CB8AC3E}">
        <p14:creationId xmlns:p14="http://schemas.microsoft.com/office/powerpoint/2010/main" val="544690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google.co.in/url?sa=i&amp;rct=j&amp;q=&amp;esrc=s&amp;source=images&amp;cd=&amp;ved=0ahUKEwjYnbOi2ePWAhULjpQKHewGAuQQjRwIBw&amp;url=https://blogs.adobe.com/digitalmarketing/tag/dynamic-creative-optimization/&amp;psig=AOvVaw2O2ClIqJlTwnYN8E6p4vqy&amp;ust=1507643826378832"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www.google.co.in/url?sa=i&amp;rct=j&amp;q=&amp;esrc=s&amp;source=images&amp;cd=&amp;ved=0ahUKEwje2Zvj2-PWAhULwbwKHQIpBIoQjRwIBw&amp;url=https://www.analyticsvidhya.com/blog/2017/03/introduction-to-gradient-descent-algorithm-along-its-variants/&amp;psig=AOvVaw39KtbuAMVeKyCHhqVdrYWR&amp;ust=150764455142511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www.google.co.in/url?sa=i&amp;rct=j&amp;q=&amp;esrc=s&amp;source=images&amp;cd=&amp;ved=0ahUKEwiZounzsOrWAhVMoJQKHVmLCRsQjRwIBw&amp;url=http://librimind.com/2016/03/optimizations-of-gradient-descent/&amp;psig=AOvVaw01r5XhO6owbUgWkGu5GEdC&amp;ust=150787347508843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google.co.in/url?sa=i&amp;rct=j&amp;q=&amp;esrc=s&amp;source=images&amp;cd=&amp;ved=0ahUKEwi3-evGuerWAhWCjpQKHZHaDjMQjRwIBw&amp;url=https://www.mathworks.com/matlabcentral/fileexchange/35389-gradient-descent-visualization&amp;psig=AOvVaw0KSh-OKEf2S9-hWNVvYS-R&amp;ust=1507875749262154"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7"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3.jpeg"/><Relationship Id="rId4" Type="http://schemas.openxmlformats.org/officeDocument/2006/relationships/hyperlink" Target="https://www.google.co.in/url?sa=i&amp;rct=j&amp;q=&amp;esrc=s&amp;source=images&amp;cd=&amp;ved=0ahUKEwjmpIifuerWAhXKlZQKHRvcBQEQjRwIBw&amp;url=https://www.linkedin.com/pulse/gradient-descent-simple-words-parth-jha&amp;psig=AOvVaw0KSh-OKEf2S9-hWNVvYS-R&amp;ust=1507875749262154"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in/url?sa=i&amp;rct=j&amp;q=&amp;esrc=s&amp;source=images&amp;cd=&amp;ved=0ahUKEwi7guPl4-PWAhXLKJQKHRjwCpIQjRwIBw&amp;url=http://heattransfer.asmedigitalcollection.asme.org/article.aspx?articleid%3D1662699&amp;psig=AOvVaw3sp7uKYilbGs3h5uAUjyQX&amp;ust=1507646662785044"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google.co.in/url?sa=i&amp;rct=j&amp;q=&amp;esrc=s&amp;source=images&amp;cd=&amp;ved=0ahUKEwji4pO04-PWAhULlJQKHWSMBVcQjRwIBw&amp;url=https://graphhopper.com/api/1/docs/route-optimization/&amp;psig=AOvVaw0OMMib0KIPjIyueWKcPwUq&amp;ust=1507646597021930" TargetMode="External"/><Relationship Id="rId11" Type="http://schemas.openxmlformats.org/officeDocument/2006/relationships/hyperlink" Target="https://www.google.co.in/url?sa=i&amp;rct=j&amp;q=&amp;esrc=s&amp;source=images&amp;cd=&amp;ved=0ahUKEwiyiqjI5OPWAhXFmJQKHd1LBqsQjRwIBw&amp;url=http://warehouseslotting.bciincorporated.com/&amp;psig=AOvVaw1ViOvYzSUjvFuMaEfhhWvX&amp;ust=1507646910505934" TargetMode="External"/><Relationship Id="rId5" Type="http://schemas.openxmlformats.org/officeDocument/2006/relationships/image" Target="../media/image3.jpeg"/><Relationship Id="rId10" Type="http://schemas.openxmlformats.org/officeDocument/2006/relationships/image" Target="../media/image5.png"/><Relationship Id="rId4" Type="http://schemas.openxmlformats.org/officeDocument/2006/relationships/hyperlink" Target="https://www.google.co.in/url?sa=i&amp;rct=j&amp;q=&amp;esrc=s&amp;source=images&amp;cd=&amp;ved=0ahUKEwislcCi4-PWAhVMm5QKHUIDAQsQjRwIBw&amp;url=http://www.daily-sun.com/post/250837/Hightech-yarns-generate-electricity-when-stretched&amp;psig=AOvVaw3R933a9F_8h4o8WXFwXAkC&amp;ust=1507646539953015" TargetMode="External"/><Relationship Id="rId9" Type="http://schemas.openxmlformats.org/officeDocument/2006/relationships/hyperlink" Target="https://www.google.co.in/url?sa=i&amp;rct=j&amp;q=&amp;esrc=s&amp;source=images&amp;cd=&amp;ved=0ahUKEwiqx8yW5OPWAhUJoZQKHSZCBIgQjRwIBw&amp;url=http://www.esteco.com/corporate/automotive-and-transportation&amp;psig=AOvVaw3sp7uKYilbGs3h5uAUjyQX&amp;ust=150764666278504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in/url?sa=i&amp;rct=j&amp;q=&amp;esrc=s&amp;source=images&amp;cd=&amp;ved=0ahUKEwi609q2wuXWAhWBOJQKHXKNAN4QjRwIBw&amp;url=https://blogs.mathworks.com/loren/2008/07/08/help-i-got-the-wrong-answer-for-my-optimization/&amp;psig=AOvVaw0bjldbi9uHaNtYXqqeqV-0&amp;ust=1507706461798580"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hyperlink" Target="https://www.google.co.in/url?sa=i&amp;rct=j&amp;q=&amp;esrc=s&amp;source=images&amp;cd=&amp;ved=0ahUKEwj01Pjm6-3WAhWDfrwKHUDmB34QjRwIBw&amp;url=http://blog.pes-solutions.com/ceramic-wear-brick/&amp;psig=AOvVaw0ARd3skkt-kokJXr9eR4kn&amp;ust=1507992434133490" TargetMode="External"/><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google.co.in/imgres?imgurl=https://isabela.iweb.co.uk/image/aHR0cHM6Ly93d3cudHRwdW1wcy5jb20vbWVkaWEvY2F0YWxvZy9wcm9kdWN0L2svZi9rZjEta2YyX3R1cmJvLmpwZz9tdGltZT0xNDU2MzMyMzQy?q%3D85%26e%3D1209600%26t%3Doutbound%26f%3Dsource%26h%3D300%26w%3D300&amp;imgrefurl=https://www.ttpumps.com/products/pumps/potable-clean-water-pumps.html&amp;docid=yyA6A8eAAcQ2ZM&amp;tbnid=nRmSJ5jdks8ELM:&amp;vet=10ahUKEwir2sWk6u3WAhXHU7wKHRfeA30QMwiWAigUMBQ..i&amp;w=300&amp;h=232&amp;bih=893&amp;biw=1500&amp;q=water%20pumps&amp;ved=0ahUKEwir2sWk6u3WAhXHU7wKHRfeA30QMwiWAigUMBQ&amp;iact=mrc&amp;uact=8" TargetMode="External"/><Relationship Id="rId5" Type="http://schemas.openxmlformats.org/officeDocument/2006/relationships/image" Target="../media/image8.jpeg"/><Relationship Id="rId4" Type="http://schemas.openxmlformats.org/officeDocument/2006/relationships/hyperlink" Target="https://www.google.co.in/url?sa=i&amp;rct=j&amp;q=&amp;esrc=s&amp;source=images&amp;cd=&amp;ved=0ahUKEwiUrrWC6u3WAhXHvLwKHZUWChEQjRwIBw&amp;url=http://www.bullfrogspas.com/spavault/&amp;psig=AOvVaw0WR6Kk8cfOC2wBa_Y1HyNU&amp;ust=1507991953188381" TargetMode="Externa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hyperlink" Target="https://www.google.co.in/url?sa=i&amp;rct=j&amp;q=&amp;esrc=s&amp;source=images&amp;cd=&amp;ved=0ahUKEwiUrrWC6u3WAhXHvLwKHZUWChEQjRwIBw&amp;url=http://www.bullfrogspas.com/spavault/&amp;psig=AOvVaw0WR6Kk8cfOC2wBa_Y1HyNU&amp;ust=1507991953188381" TargetMode="External"/><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google.co.in/url?sa=i&amp;rct=j&amp;q=&amp;esrc=s&amp;source=images&amp;cd=&amp;ved=0ahUKEwjugYCS7O3WAhWKEbwKHeIHCfgQjRwIBw&amp;url=https://www.recunlimited.com/hot-tubs/&amp;psig=AOvVaw3H9OS0VKIpaS6ccSAJEcQf&amp;ust=1507992525182361" TargetMode="External"/><Relationship Id="rId11" Type="http://schemas.openxmlformats.org/officeDocument/2006/relationships/image" Target="../media/image10.png"/><Relationship Id="rId5" Type="http://schemas.openxmlformats.org/officeDocument/2006/relationships/image" Target="../media/image11.jpeg"/><Relationship Id="rId10" Type="http://schemas.openxmlformats.org/officeDocument/2006/relationships/hyperlink" Target="https://www.google.co.in/url?sa=i&amp;rct=j&amp;q=&amp;esrc=s&amp;source=images&amp;cd=&amp;ved=0ahUKEwj01Pjm6-3WAhWDfrwKHUDmB34QjRwIBw&amp;url=http://blog.pes-solutions.com/ceramic-wear-brick/&amp;psig=AOvVaw0ARd3skkt-kokJXr9eR4kn&amp;ust=1507992434133490" TargetMode="External"/><Relationship Id="rId4" Type="http://schemas.openxmlformats.org/officeDocument/2006/relationships/hyperlink" Target="https://www.google.co.in/url?sa=i&amp;rct=j&amp;q=&amp;esrc=s&amp;source=images&amp;cd=&amp;ved=0ahUKEwiNr4az6-3WAhWIT7wKHRkwDOkQjRwIBw&amp;url=http://www.livemint.com/Industry/QgSWNgkCvmC0CPSvr0zt8O/Film-screenings-spur-Indian-electronic-workers-to-scrutinize.html&amp;psig=AOvVaw2GnJi25HYlwhXDRg4ejCZC&amp;ust=1507992316915901" TargetMode="External"/><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10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029" name="Picture 2" descr="Image result for optimization">
            <a:hlinkClick r:id="rId2"/>
            <a:extLst>
              <a:ext uri="{FF2B5EF4-FFF2-40B4-BE49-F238E27FC236}">
                <a16:creationId xmlns:a16="http://schemas.microsoft.com/office/drawing/2014/main" id="{CBC59216-E5CA-4E4B-943D-189301B9FCC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17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5FE860FF-6214-458C-B8B6-840D3D4BD8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6079A69E-2DBC-4FA4-8495-9B37C56A910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F80B1E9-A8C1-4802-BFFD-7FC81CD2112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0498509B-E59D-44D7-9464-05452D5C65F4}"/>
              </a:ext>
            </a:extLst>
          </p:cNvPr>
          <p:cNvSpPr>
            <a:spLocks noGrp="1"/>
          </p:cNvSpPr>
          <p:nvPr>
            <p:ph type="title"/>
          </p:nvPr>
        </p:nvSpPr>
        <p:spPr>
          <a:xfrm>
            <a:off x="4285531" y="5269486"/>
            <a:ext cx="3687613" cy="8402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Optimization</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950056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288655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What is Descent?</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10</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7" dirty="0"/>
              <a:t>v</a:t>
            </a:r>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2A75575-40B9-4341-AEDE-9DAB42756DA7}"/>
              </a:ext>
            </a:extLst>
          </p:cNvPr>
          <p:cNvSpPr/>
          <p:nvPr/>
        </p:nvSpPr>
        <p:spPr>
          <a:xfrm>
            <a:off x="557644" y="1464941"/>
            <a:ext cx="6096000" cy="369332"/>
          </a:xfrm>
          <a:prstGeom prst="rect">
            <a:avLst/>
          </a:prstGeom>
        </p:spPr>
        <p:txBody>
          <a:bodyPr>
            <a:spAutoFit/>
          </a:bodyPr>
          <a:lstStyle/>
          <a:p>
            <a:endParaRPr lang="en-IN" dirty="0"/>
          </a:p>
        </p:txBody>
      </p:sp>
      <p:pic>
        <p:nvPicPr>
          <p:cNvPr id="12" name="Picture 2" descr="Image result for gradient descent">
            <a:hlinkClick r:id="rId4"/>
            <a:extLst>
              <a:ext uri="{FF2B5EF4-FFF2-40B4-BE49-F238E27FC236}">
                <a16:creationId xmlns:a16="http://schemas.microsoft.com/office/drawing/2014/main" id="{87781D17-FC7E-4E2B-B248-C76CD3016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644" y="1379150"/>
            <a:ext cx="9954118" cy="494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16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71860"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11</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4155881"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What is Gradient Descent</a:t>
            </a:r>
          </a:p>
        </p:txBody>
      </p:sp>
      <p:sp>
        <p:nvSpPr>
          <p:cNvPr id="12" name="Text Box 6">
            <a:extLst>
              <a:ext uri="{FF2B5EF4-FFF2-40B4-BE49-F238E27FC236}">
                <a16:creationId xmlns:a16="http://schemas.microsoft.com/office/drawing/2014/main" id="{E5A73E53-13E5-436D-9A8C-B0E2DA489E5B}"/>
              </a:ext>
            </a:extLst>
          </p:cNvPr>
          <p:cNvSpPr txBox="1">
            <a:spLocks noChangeArrowheads="1"/>
          </p:cNvSpPr>
          <p:nvPr/>
        </p:nvSpPr>
        <p:spPr bwMode="auto">
          <a:xfrm>
            <a:off x="358140" y="1527687"/>
            <a:ext cx="472186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en-US" sz="2000" dirty="0"/>
              <a:t> Gradient is the slope of a function.</a:t>
            </a:r>
          </a:p>
          <a:p>
            <a:pPr>
              <a:spcBef>
                <a:spcPct val="50000"/>
              </a:spcBef>
              <a:buFontTx/>
              <a:buChar char="•"/>
            </a:pPr>
            <a:r>
              <a:rPr lang="en-US" altLang="en-US" sz="2000" dirty="0"/>
              <a:t> Optimization is finding the “best” value of a function which is the minimum value of the function.</a:t>
            </a:r>
          </a:p>
          <a:p>
            <a:pPr>
              <a:spcBef>
                <a:spcPct val="50000"/>
              </a:spcBef>
              <a:buFontTx/>
              <a:buChar char="•"/>
            </a:pPr>
            <a:r>
              <a:rPr lang="en-US" altLang="en-US" sz="2000" dirty="0"/>
              <a:t> The number of “turning points” of a function depend on the order of the function. </a:t>
            </a:r>
          </a:p>
          <a:p>
            <a:pPr>
              <a:spcBef>
                <a:spcPct val="50000"/>
              </a:spcBef>
              <a:buFontTx/>
              <a:buChar char="•"/>
            </a:pPr>
            <a:r>
              <a:rPr lang="en-US" altLang="en-US" sz="2000" dirty="0"/>
              <a:t> Not all turning points are minima.</a:t>
            </a:r>
          </a:p>
          <a:p>
            <a:pPr>
              <a:spcBef>
                <a:spcPct val="50000"/>
              </a:spcBef>
              <a:buFontTx/>
              <a:buChar char="•"/>
            </a:pPr>
            <a:r>
              <a:rPr lang="en-US" altLang="en-US" sz="2000" dirty="0"/>
              <a:t> The least of all the minimum points is called the “global” minimum.</a:t>
            </a:r>
          </a:p>
          <a:p>
            <a:pPr>
              <a:spcBef>
                <a:spcPct val="50000"/>
              </a:spcBef>
              <a:buFontTx/>
              <a:buChar char="•"/>
            </a:pPr>
            <a:r>
              <a:rPr lang="en-US" altLang="en-US" sz="2000" dirty="0"/>
              <a:t> Every minimum is a “local” minimum.</a:t>
            </a:r>
          </a:p>
          <a:p>
            <a:pPr>
              <a:spcBef>
                <a:spcPct val="50000"/>
              </a:spcBef>
            </a:pPr>
            <a:endParaRPr lang="en-US" altLang="en-US" sz="2000" dirty="0"/>
          </a:p>
        </p:txBody>
      </p:sp>
      <p:pic>
        <p:nvPicPr>
          <p:cNvPr id="13" name="Picture 5">
            <a:extLst>
              <a:ext uri="{FF2B5EF4-FFF2-40B4-BE49-F238E27FC236}">
                <a16:creationId xmlns:a16="http://schemas.microsoft.com/office/drawing/2014/main" id="{B4D64962-CEE6-4948-B48B-70475B8D7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0" y="1527687"/>
            <a:ext cx="7112000" cy="48579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2957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12</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1691682"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Approach</a:t>
            </a:r>
          </a:p>
        </p:txBody>
      </p:sp>
      <p:pic>
        <p:nvPicPr>
          <p:cNvPr id="2050" name="Picture 2" descr="Image result for gradient descent">
            <a:extLst>
              <a:ext uri="{FF2B5EF4-FFF2-40B4-BE49-F238E27FC236}">
                <a16:creationId xmlns:a16="http://schemas.microsoft.com/office/drawing/2014/main" id="{FBE83D3B-C9CF-4E97-A706-E6EFF5952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135" y="1421448"/>
            <a:ext cx="9420192" cy="471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32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FD787568-7A7A-422E-BD62-773AC6541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687" y="2046119"/>
            <a:ext cx="8062873" cy="4811881"/>
          </a:xfrm>
          <a:prstGeom prst="rect">
            <a:avLst/>
          </a:prstGeom>
        </p:spPr>
      </p:pic>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11006" y="646982"/>
            <a:ext cx="439940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Gradient Descent: Example</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13</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08C7DCC5-E52C-461D-A72E-08FAB34B7F03}"/>
              </a:ext>
            </a:extLst>
          </p:cNvPr>
          <p:cNvGraphicFramePr>
            <a:graphicFrameLocks noGrp="1"/>
          </p:cNvGraphicFramePr>
          <p:nvPr>
            <p:extLst>
              <p:ext uri="{D42A27DB-BD31-4B8C-83A1-F6EECF244321}">
                <p14:modId xmlns:p14="http://schemas.microsoft.com/office/powerpoint/2010/main" val="2136656065"/>
              </p:ext>
            </p:extLst>
          </p:nvPr>
        </p:nvGraphicFramePr>
        <p:xfrm>
          <a:off x="557644" y="1334983"/>
          <a:ext cx="10306529" cy="785706"/>
        </p:xfrm>
        <a:graphic>
          <a:graphicData uri="http://schemas.openxmlformats.org/drawingml/2006/table">
            <a:tbl>
              <a:tblPr bandRow="1">
                <a:tableStyleId>{16D9F66E-5EB9-4882-86FB-DCBF35E3C3E4}</a:tableStyleId>
              </a:tblPr>
              <a:tblGrid>
                <a:gridCol w="1735769">
                  <a:extLst>
                    <a:ext uri="{9D8B030D-6E8A-4147-A177-3AD203B41FA5}">
                      <a16:colId xmlns:a16="http://schemas.microsoft.com/office/drawing/2014/main" val="4003618566"/>
                    </a:ext>
                  </a:extLst>
                </a:gridCol>
                <a:gridCol w="857076">
                  <a:extLst>
                    <a:ext uri="{9D8B030D-6E8A-4147-A177-3AD203B41FA5}">
                      <a16:colId xmlns:a16="http://schemas.microsoft.com/office/drawing/2014/main" val="2547349884"/>
                    </a:ext>
                  </a:extLst>
                </a:gridCol>
                <a:gridCol w="857076">
                  <a:extLst>
                    <a:ext uri="{9D8B030D-6E8A-4147-A177-3AD203B41FA5}">
                      <a16:colId xmlns:a16="http://schemas.microsoft.com/office/drawing/2014/main" val="186490095"/>
                    </a:ext>
                  </a:extLst>
                </a:gridCol>
                <a:gridCol w="857076">
                  <a:extLst>
                    <a:ext uri="{9D8B030D-6E8A-4147-A177-3AD203B41FA5}">
                      <a16:colId xmlns:a16="http://schemas.microsoft.com/office/drawing/2014/main" val="2081479795"/>
                    </a:ext>
                  </a:extLst>
                </a:gridCol>
                <a:gridCol w="857076">
                  <a:extLst>
                    <a:ext uri="{9D8B030D-6E8A-4147-A177-3AD203B41FA5}">
                      <a16:colId xmlns:a16="http://schemas.microsoft.com/office/drawing/2014/main" val="1844252649"/>
                    </a:ext>
                  </a:extLst>
                </a:gridCol>
                <a:gridCol w="857076">
                  <a:extLst>
                    <a:ext uri="{9D8B030D-6E8A-4147-A177-3AD203B41FA5}">
                      <a16:colId xmlns:a16="http://schemas.microsoft.com/office/drawing/2014/main" val="2923218376"/>
                    </a:ext>
                  </a:extLst>
                </a:gridCol>
                <a:gridCol w="857076">
                  <a:extLst>
                    <a:ext uri="{9D8B030D-6E8A-4147-A177-3AD203B41FA5}">
                      <a16:colId xmlns:a16="http://schemas.microsoft.com/office/drawing/2014/main" val="154458810"/>
                    </a:ext>
                  </a:extLst>
                </a:gridCol>
                <a:gridCol w="857076">
                  <a:extLst>
                    <a:ext uri="{9D8B030D-6E8A-4147-A177-3AD203B41FA5}">
                      <a16:colId xmlns:a16="http://schemas.microsoft.com/office/drawing/2014/main" val="1694628220"/>
                    </a:ext>
                  </a:extLst>
                </a:gridCol>
                <a:gridCol w="857076">
                  <a:extLst>
                    <a:ext uri="{9D8B030D-6E8A-4147-A177-3AD203B41FA5}">
                      <a16:colId xmlns:a16="http://schemas.microsoft.com/office/drawing/2014/main" val="163181219"/>
                    </a:ext>
                  </a:extLst>
                </a:gridCol>
                <a:gridCol w="857076">
                  <a:extLst>
                    <a:ext uri="{9D8B030D-6E8A-4147-A177-3AD203B41FA5}">
                      <a16:colId xmlns:a16="http://schemas.microsoft.com/office/drawing/2014/main" val="3112546568"/>
                    </a:ext>
                  </a:extLst>
                </a:gridCol>
                <a:gridCol w="857076">
                  <a:extLst>
                    <a:ext uri="{9D8B030D-6E8A-4147-A177-3AD203B41FA5}">
                      <a16:colId xmlns:a16="http://schemas.microsoft.com/office/drawing/2014/main" val="439387659"/>
                    </a:ext>
                  </a:extLst>
                </a:gridCol>
              </a:tblGrid>
              <a:tr h="414866">
                <a:tc>
                  <a:txBody>
                    <a:bodyPr/>
                    <a:lstStyle/>
                    <a:p>
                      <a:r>
                        <a:rPr lang="en-IN" sz="1600" dirty="0"/>
                        <a:t>House Size (X)</a:t>
                      </a:r>
                    </a:p>
                  </a:txBody>
                  <a:tcPr/>
                </a:tc>
                <a:tc>
                  <a:txBody>
                    <a:bodyPr/>
                    <a:lstStyle/>
                    <a:p>
                      <a:r>
                        <a:rPr lang="en-IN" sz="1600" dirty="0"/>
                        <a:t>1400</a:t>
                      </a:r>
                    </a:p>
                  </a:txBody>
                  <a:tcPr/>
                </a:tc>
                <a:tc>
                  <a:txBody>
                    <a:bodyPr/>
                    <a:lstStyle/>
                    <a:p>
                      <a:r>
                        <a:rPr lang="en-IN" sz="1600" dirty="0"/>
                        <a:t>1600</a:t>
                      </a:r>
                    </a:p>
                  </a:txBody>
                  <a:tcPr/>
                </a:tc>
                <a:tc>
                  <a:txBody>
                    <a:bodyPr/>
                    <a:lstStyle/>
                    <a:p>
                      <a:r>
                        <a:rPr lang="en-IN" sz="1600" dirty="0"/>
                        <a:t>1700</a:t>
                      </a:r>
                    </a:p>
                  </a:txBody>
                  <a:tcPr/>
                </a:tc>
                <a:tc>
                  <a:txBody>
                    <a:bodyPr/>
                    <a:lstStyle/>
                    <a:p>
                      <a:r>
                        <a:rPr lang="en-IN" sz="1600" dirty="0"/>
                        <a:t>1875</a:t>
                      </a:r>
                    </a:p>
                  </a:txBody>
                  <a:tcPr/>
                </a:tc>
                <a:tc>
                  <a:txBody>
                    <a:bodyPr/>
                    <a:lstStyle/>
                    <a:p>
                      <a:r>
                        <a:rPr lang="en-IN" sz="1600" dirty="0"/>
                        <a:t>1100</a:t>
                      </a:r>
                    </a:p>
                  </a:txBody>
                  <a:tcPr/>
                </a:tc>
                <a:tc>
                  <a:txBody>
                    <a:bodyPr/>
                    <a:lstStyle/>
                    <a:p>
                      <a:r>
                        <a:rPr lang="en-IN" sz="1600" dirty="0"/>
                        <a:t>1550</a:t>
                      </a:r>
                    </a:p>
                  </a:txBody>
                  <a:tcPr/>
                </a:tc>
                <a:tc>
                  <a:txBody>
                    <a:bodyPr/>
                    <a:lstStyle/>
                    <a:p>
                      <a:r>
                        <a:rPr lang="en-IN" sz="1600" dirty="0"/>
                        <a:t>2350</a:t>
                      </a:r>
                    </a:p>
                  </a:txBody>
                  <a:tcPr/>
                </a:tc>
                <a:tc>
                  <a:txBody>
                    <a:bodyPr/>
                    <a:lstStyle/>
                    <a:p>
                      <a:r>
                        <a:rPr lang="en-IN" sz="1600" dirty="0"/>
                        <a:t>2450</a:t>
                      </a:r>
                    </a:p>
                  </a:txBody>
                  <a:tcPr/>
                </a:tc>
                <a:tc>
                  <a:txBody>
                    <a:bodyPr/>
                    <a:lstStyle/>
                    <a:p>
                      <a:r>
                        <a:rPr lang="en-IN" sz="1600" dirty="0"/>
                        <a:t>1425</a:t>
                      </a:r>
                    </a:p>
                  </a:txBody>
                  <a:tcPr/>
                </a:tc>
                <a:tc>
                  <a:txBody>
                    <a:bodyPr/>
                    <a:lstStyle/>
                    <a:p>
                      <a:r>
                        <a:rPr lang="en-IN" sz="1600" dirty="0"/>
                        <a:t>1700</a:t>
                      </a:r>
                    </a:p>
                  </a:txBody>
                  <a:tcPr/>
                </a:tc>
                <a:extLst>
                  <a:ext uri="{0D108BD9-81ED-4DB2-BD59-A6C34878D82A}">
                    <a16:rowId xmlns:a16="http://schemas.microsoft.com/office/drawing/2014/main" val="3438732049"/>
                  </a:ext>
                </a:extLst>
              </a:tr>
              <a:tr h="370840">
                <a:tc>
                  <a:txBody>
                    <a:bodyPr/>
                    <a:lstStyle/>
                    <a:p>
                      <a:r>
                        <a:rPr lang="en-IN" sz="1600" dirty="0"/>
                        <a:t>House Price (Y)</a:t>
                      </a:r>
                    </a:p>
                  </a:txBody>
                  <a:tcPr/>
                </a:tc>
                <a:tc>
                  <a:txBody>
                    <a:bodyPr/>
                    <a:lstStyle/>
                    <a:p>
                      <a:r>
                        <a:rPr lang="en-IN" sz="1600" dirty="0"/>
                        <a:t>245,000</a:t>
                      </a:r>
                    </a:p>
                  </a:txBody>
                  <a:tcPr/>
                </a:tc>
                <a:tc>
                  <a:txBody>
                    <a:bodyPr/>
                    <a:lstStyle/>
                    <a:p>
                      <a:r>
                        <a:rPr lang="en-IN" sz="1600" dirty="0"/>
                        <a:t>312,000</a:t>
                      </a:r>
                    </a:p>
                  </a:txBody>
                  <a:tcPr/>
                </a:tc>
                <a:tc>
                  <a:txBody>
                    <a:bodyPr/>
                    <a:lstStyle/>
                    <a:p>
                      <a:r>
                        <a:rPr lang="en-IN" sz="1600" dirty="0"/>
                        <a:t>279,000</a:t>
                      </a:r>
                    </a:p>
                  </a:txBody>
                  <a:tcPr/>
                </a:tc>
                <a:tc>
                  <a:txBody>
                    <a:bodyPr/>
                    <a:lstStyle/>
                    <a:p>
                      <a:r>
                        <a:rPr lang="en-IN" sz="1600" dirty="0"/>
                        <a:t>308,000</a:t>
                      </a:r>
                    </a:p>
                  </a:txBody>
                  <a:tcPr/>
                </a:tc>
                <a:tc>
                  <a:txBody>
                    <a:bodyPr/>
                    <a:lstStyle/>
                    <a:p>
                      <a:r>
                        <a:rPr lang="en-IN" sz="1600" dirty="0"/>
                        <a:t>199,000</a:t>
                      </a:r>
                    </a:p>
                  </a:txBody>
                  <a:tcPr/>
                </a:tc>
                <a:tc>
                  <a:txBody>
                    <a:bodyPr/>
                    <a:lstStyle/>
                    <a:p>
                      <a:r>
                        <a:rPr lang="en-IN" sz="1600" dirty="0"/>
                        <a:t>219,000</a:t>
                      </a:r>
                    </a:p>
                  </a:txBody>
                  <a:tcPr/>
                </a:tc>
                <a:tc>
                  <a:txBody>
                    <a:bodyPr/>
                    <a:lstStyle/>
                    <a:p>
                      <a:r>
                        <a:rPr lang="en-IN" sz="1600" dirty="0"/>
                        <a:t>405,000</a:t>
                      </a:r>
                    </a:p>
                  </a:txBody>
                  <a:tcPr/>
                </a:tc>
                <a:tc>
                  <a:txBody>
                    <a:bodyPr/>
                    <a:lstStyle/>
                    <a:p>
                      <a:r>
                        <a:rPr lang="en-IN" sz="1600" dirty="0"/>
                        <a:t>324,000</a:t>
                      </a:r>
                    </a:p>
                  </a:txBody>
                  <a:tcPr/>
                </a:tc>
                <a:tc>
                  <a:txBody>
                    <a:bodyPr/>
                    <a:lstStyle/>
                    <a:p>
                      <a:r>
                        <a:rPr lang="en-IN" sz="1600" dirty="0"/>
                        <a:t>319,000</a:t>
                      </a:r>
                    </a:p>
                  </a:txBody>
                  <a:tcPr/>
                </a:tc>
                <a:tc>
                  <a:txBody>
                    <a:bodyPr/>
                    <a:lstStyle/>
                    <a:p>
                      <a:r>
                        <a:rPr lang="en-IN" sz="1600" dirty="0"/>
                        <a:t>255,000</a:t>
                      </a:r>
                    </a:p>
                  </a:txBody>
                  <a:tcPr/>
                </a:tc>
                <a:extLst>
                  <a:ext uri="{0D108BD9-81ED-4DB2-BD59-A6C34878D82A}">
                    <a16:rowId xmlns:a16="http://schemas.microsoft.com/office/drawing/2014/main" val="1214561954"/>
                  </a:ext>
                </a:extLst>
              </a:tr>
            </a:tbl>
          </a:graphicData>
        </a:graphic>
      </p:graphicFrame>
    </p:spTree>
    <p:extLst>
      <p:ext uri="{BB962C8B-B14F-4D97-AF65-F5344CB8AC3E}">
        <p14:creationId xmlns:p14="http://schemas.microsoft.com/office/powerpoint/2010/main" val="1879528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1505027"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Example</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14</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08C7DCC5-E52C-461D-A72E-08FAB34B7F03}"/>
              </a:ext>
            </a:extLst>
          </p:cNvPr>
          <p:cNvGraphicFramePr>
            <a:graphicFrameLocks noGrp="1"/>
          </p:cNvGraphicFramePr>
          <p:nvPr/>
        </p:nvGraphicFramePr>
        <p:xfrm>
          <a:off x="557644" y="1334983"/>
          <a:ext cx="10306529" cy="785706"/>
        </p:xfrm>
        <a:graphic>
          <a:graphicData uri="http://schemas.openxmlformats.org/drawingml/2006/table">
            <a:tbl>
              <a:tblPr bandRow="1">
                <a:tableStyleId>{16D9F66E-5EB9-4882-86FB-DCBF35E3C3E4}</a:tableStyleId>
              </a:tblPr>
              <a:tblGrid>
                <a:gridCol w="1735769">
                  <a:extLst>
                    <a:ext uri="{9D8B030D-6E8A-4147-A177-3AD203B41FA5}">
                      <a16:colId xmlns:a16="http://schemas.microsoft.com/office/drawing/2014/main" val="4003618566"/>
                    </a:ext>
                  </a:extLst>
                </a:gridCol>
                <a:gridCol w="857076">
                  <a:extLst>
                    <a:ext uri="{9D8B030D-6E8A-4147-A177-3AD203B41FA5}">
                      <a16:colId xmlns:a16="http://schemas.microsoft.com/office/drawing/2014/main" val="2547349884"/>
                    </a:ext>
                  </a:extLst>
                </a:gridCol>
                <a:gridCol w="857076">
                  <a:extLst>
                    <a:ext uri="{9D8B030D-6E8A-4147-A177-3AD203B41FA5}">
                      <a16:colId xmlns:a16="http://schemas.microsoft.com/office/drawing/2014/main" val="186490095"/>
                    </a:ext>
                  </a:extLst>
                </a:gridCol>
                <a:gridCol w="857076">
                  <a:extLst>
                    <a:ext uri="{9D8B030D-6E8A-4147-A177-3AD203B41FA5}">
                      <a16:colId xmlns:a16="http://schemas.microsoft.com/office/drawing/2014/main" val="2081479795"/>
                    </a:ext>
                  </a:extLst>
                </a:gridCol>
                <a:gridCol w="857076">
                  <a:extLst>
                    <a:ext uri="{9D8B030D-6E8A-4147-A177-3AD203B41FA5}">
                      <a16:colId xmlns:a16="http://schemas.microsoft.com/office/drawing/2014/main" val="1844252649"/>
                    </a:ext>
                  </a:extLst>
                </a:gridCol>
                <a:gridCol w="857076">
                  <a:extLst>
                    <a:ext uri="{9D8B030D-6E8A-4147-A177-3AD203B41FA5}">
                      <a16:colId xmlns:a16="http://schemas.microsoft.com/office/drawing/2014/main" val="2923218376"/>
                    </a:ext>
                  </a:extLst>
                </a:gridCol>
                <a:gridCol w="857076">
                  <a:extLst>
                    <a:ext uri="{9D8B030D-6E8A-4147-A177-3AD203B41FA5}">
                      <a16:colId xmlns:a16="http://schemas.microsoft.com/office/drawing/2014/main" val="154458810"/>
                    </a:ext>
                  </a:extLst>
                </a:gridCol>
                <a:gridCol w="857076">
                  <a:extLst>
                    <a:ext uri="{9D8B030D-6E8A-4147-A177-3AD203B41FA5}">
                      <a16:colId xmlns:a16="http://schemas.microsoft.com/office/drawing/2014/main" val="1694628220"/>
                    </a:ext>
                  </a:extLst>
                </a:gridCol>
                <a:gridCol w="857076">
                  <a:extLst>
                    <a:ext uri="{9D8B030D-6E8A-4147-A177-3AD203B41FA5}">
                      <a16:colId xmlns:a16="http://schemas.microsoft.com/office/drawing/2014/main" val="163181219"/>
                    </a:ext>
                  </a:extLst>
                </a:gridCol>
                <a:gridCol w="857076">
                  <a:extLst>
                    <a:ext uri="{9D8B030D-6E8A-4147-A177-3AD203B41FA5}">
                      <a16:colId xmlns:a16="http://schemas.microsoft.com/office/drawing/2014/main" val="3112546568"/>
                    </a:ext>
                  </a:extLst>
                </a:gridCol>
                <a:gridCol w="857076">
                  <a:extLst>
                    <a:ext uri="{9D8B030D-6E8A-4147-A177-3AD203B41FA5}">
                      <a16:colId xmlns:a16="http://schemas.microsoft.com/office/drawing/2014/main" val="439387659"/>
                    </a:ext>
                  </a:extLst>
                </a:gridCol>
              </a:tblGrid>
              <a:tr h="414866">
                <a:tc>
                  <a:txBody>
                    <a:bodyPr/>
                    <a:lstStyle/>
                    <a:p>
                      <a:r>
                        <a:rPr lang="en-IN" sz="1600" dirty="0"/>
                        <a:t>House Size (X)</a:t>
                      </a:r>
                    </a:p>
                  </a:txBody>
                  <a:tcPr/>
                </a:tc>
                <a:tc>
                  <a:txBody>
                    <a:bodyPr/>
                    <a:lstStyle/>
                    <a:p>
                      <a:r>
                        <a:rPr lang="en-IN" sz="1600" dirty="0"/>
                        <a:t>1400</a:t>
                      </a:r>
                    </a:p>
                  </a:txBody>
                  <a:tcPr/>
                </a:tc>
                <a:tc>
                  <a:txBody>
                    <a:bodyPr/>
                    <a:lstStyle/>
                    <a:p>
                      <a:r>
                        <a:rPr lang="en-IN" sz="1600" dirty="0"/>
                        <a:t>1600</a:t>
                      </a:r>
                    </a:p>
                  </a:txBody>
                  <a:tcPr/>
                </a:tc>
                <a:tc>
                  <a:txBody>
                    <a:bodyPr/>
                    <a:lstStyle/>
                    <a:p>
                      <a:r>
                        <a:rPr lang="en-IN" sz="1600" dirty="0"/>
                        <a:t>1700</a:t>
                      </a:r>
                    </a:p>
                  </a:txBody>
                  <a:tcPr/>
                </a:tc>
                <a:tc>
                  <a:txBody>
                    <a:bodyPr/>
                    <a:lstStyle/>
                    <a:p>
                      <a:r>
                        <a:rPr lang="en-IN" sz="1600" dirty="0"/>
                        <a:t>1875</a:t>
                      </a:r>
                    </a:p>
                  </a:txBody>
                  <a:tcPr/>
                </a:tc>
                <a:tc>
                  <a:txBody>
                    <a:bodyPr/>
                    <a:lstStyle/>
                    <a:p>
                      <a:r>
                        <a:rPr lang="en-IN" sz="1600" dirty="0"/>
                        <a:t>1100</a:t>
                      </a:r>
                    </a:p>
                  </a:txBody>
                  <a:tcPr/>
                </a:tc>
                <a:tc>
                  <a:txBody>
                    <a:bodyPr/>
                    <a:lstStyle/>
                    <a:p>
                      <a:r>
                        <a:rPr lang="en-IN" sz="1600" dirty="0"/>
                        <a:t>1550</a:t>
                      </a:r>
                    </a:p>
                  </a:txBody>
                  <a:tcPr/>
                </a:tc>
                <a:tc>
                  <a:txBody>
                    <a:bodyPr/>
                    <a:lstStyle/>
                    <a:p>
                      <a:r>
                        <a:rPr lang="en-IN" sz="1600" dirty="0"/>
                        <a:t>2350</a:t>
                      </a:r>
                    </a:p>
                  </a:txBody>
                  <a:tcPr/>
                </a:tc>
                <a:tc>
                  <a:txBody>
                    <a:bodyPr/>
                    <a:lstStyle/>
                    <a:p>
                      <a:r>
                        <a:rPr lang="en-IN" sz="1600" dirty="0"/>
                        <a:t>2450</a:t>
                      </a:r>
                    </a:p>
                  </a:txBody>
                  <a:tcPr/>
                </a:tc>
                <a:tc>
                  <a:txBody>
                    <a:bodyPr/>
                    <a:lstStyle/>
                    <a:p>
                      <a:r>
                        <a:rPr lang="en-IN" sz="1600" dirty="0"/>
                        <a:t>1425</a:t>
                      </a:r>
                    </a:p>
                  </a:txBody>
                  <a:tcPr/>
                </a:tc>
                <a:tc>
                  <a:txBody>
                    <a:bodyPr/>
                    <a:lstStyle/>
                    <a:p>
                      <a:r>
                        <a:rPr lang="en-IN" sz="1600" dirty="0"/>
                        <a:t>1700</a:t>
                      </a:r>
                    </a:p>
                  </a:txBody>
                  <a:tcPr/>
                </a:tc>
                <a:extLst>
                  <a:ext uri="{0D108BD9-81ED-4DB2-BD59-A6C34878D82A}">
                    <a16:rowId xmlns:a16="http://schemas.microsoft.com/office/drawing/2014/main" val="3438732049"/>
                  </a:ext>
                </a:extLst>
              </a:tr>
              <a:tr h="370840">
                <a:tc>
                  <a:txBody>
                    <a:bodyPr/>
                    <a:lstStyle/>
                    <a:p>
                      <a:r>
                        <a:rPr lang="en-IN" sz="1600" dirty="0"/>
                        <a:t>House Price (Y)</a:t>
                      </a:r>
                    </a:p>
                  </a:txBody>
                  <a:tcPr/>
                </a:tc>
                <a:tc>
                  <a:txBody>
                    <a:bodyPr/>
                    <a:lstStyle/>
                    <a:p>
                      <a:r>
                        <a:rPr lang="en-IN" sz="1600" dirty="0"/>
                        <a:t>245,000</a:t>
                      </a:r>
                    </a:p>
                  </a:txBody>
                  <a:tcPr/>
                </a:tc>
                <a:tc>
                  <a:txBody>
                    <a:bodyPr/>
                    <a:lstStyle/>
                    <a:p>
                      <a:r>
                        <a:rPr lang="en-IN" sz="1600" dirty="0"/>
                        <a:t>312,000</a:t>
                      </a:r>
                    </a:p>
                  </a:txBody>
                  <a:tcPr/>
                </a:tc>
                <a:tc>
                  <a:txBody>
                    <a:bodyPr/>
                    <a:lstStyle/>
                    <a:p>
                      <a:r>
                        <a:rPr lang="en-IN" sz="1600" dirty="0"/>
                        <a:t>279,000</a:t>
                      </a:r>
                    </a:p>
                  </a:txBody>
                  <a:tcPr/>
                </a:tc>
                <a:tc>
                  <a:txBody>
                    <a:bodyPr/>
                    <a:lstStyle/>
                    <a:p>
                      <a:r>
                        <a:rPr lang="en-IN" sz="1600" dirty="0"/>
                        <a:t>308,000</a:t>
                      </a:r>
                    </a:p>
                  </a:txBody>
                  <a:tcPr/>
                </a:tc>
                <a:tc>
                  <a:txBody>
                    <a:bodyPr/>
                    <a:lstStyle/>
                    <a:p>
                      <a:r>
                        <a:rPr lang="en-IN" sz="1600" dirty="0"/>
                        <a:t>199,000</a:t>
                      </a:r>
                    </a:p>
                  </a:txBody>
                  <a:tcPr/>
                </a:tc>
                <a:tc>
                  <a:txBody>
                    <a:bodyPr/>
                    <a:lstStyle/>
                    <a:p>
                      <a:r>
                        <a:rPr lang="en-IN" sz="1600" dirty="0"/>
                        <a:t>219,000</a:t>
                      </a:r>
                    </a:p>
                  </a:txBody>
                  <a:tcPr/>
                </a:tc>
                <a:tc>
                  <a:txBody>
                    <a:bodyPr/>
                    <a:lstStyle/>
                    <a:p>
                      <a:r>
                        <a:rPr lang="en-IN" sz="1600" dirty="0"/>
                        <a:t>405,000</a:t>
                      </a:r>
                    </a:p>
                  </a:txBody>
                  <a:tcPr/>
                </a:tc>
                <a:tc>
                  <a:txBody>
                    <a:bodyPr/>
                    <a:lstStyle/>
                    <a:p>
                      <a:r>
                        <a:rPr lang="en-IN" sz="1600" dirty="0"/>
                        <a:t>324,000</a:t>
                      </a:r>
                    </a:p>
                  </a:txBody>
                  <a:tcPr/>
                </a:tc>
                <a:tc>
                  <a:txBody>
                    <a:bodyPr/>
                    <a:lstStyle/>
                    <a:p>
                      <a:r>
                        <a:rPr lang="en-IN" sz="1600" dirty="0"/>
                        <a:t>319,000</a:t>
                      </a:r>
                    </a:p>
                  </a:txBody>
                  <a:tcPr/>
                </a:tc>
                <a:tc>
                  <a:txBody>
                    <a:bodyPr/>
                    <a:lstStyle/>
                    <a:p>
                      <a:r>
                        <a:rPr lang="en-IN" sz="1600" dirty="0"/>
                        <a:t>255,000</a:t>
                      </a:r>
                    </a:p>
                  </a:txBody>
                  <a:tcPr/>
                </a:tc>
                <a:extLst>
                  <a:ext uri="{0D108BD9-81ED-4DB2-BD59-A6C34878D82A}">
                    <a16:rowId xmlns:a16="http://schemas.microsoft.com/office/drawing/2014/main" val="1214561954"/>
                  </a:ext>
                </a:extLst>
              </a:tr>
            </a:tbl>
          </a:graphicData>
        </a:graphic>
      </p:graphicFrame>
      <p:pic>
        <p:nvPicPr>
          <p:cNvPr id="6" name="Picture 5" descr="A close up of a map&#10;&#10;Description generated with high confidence">
            <a:extLst>
              <a:ext uri="{FF2B5EF4-FFF2-40B4-BE49-F238E27FC236}">
                <a16:creationId xmlns:a16="http://schemas.microsoft.com/office/drawing/2014/main" id="{1C5FD7D2-20D3-455D-BAE9-9516A9F13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683" y="2509521"/>
            <a:ext cx="9528637" cy="4348480"/>
          </a:xfrm>
          <a:prstGeom prst="rect">
            <a:avLst/>
          </a:prstGeom>
        </p:spPr>
      </p:pic>
    </p:spTree>
    <p:extLst>
      <p:ext uri="{BB962C8B-B14F-4D97-AF65-F5344CB8AC3E}">
        <p14:creationId xmlns:p14="http://schemas.microsoft.com/office/powerpoint/2010/main" val="1002496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15</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1F2090C0-562C-4508-9D07-0C8735FBE2A3}"/>
              </a:ext>
            </a:extLst>
          </p:cNvPr>
          <p:cNvSpPr/>
          <p:nvPr/>
        </p:nvSpPr>
        <p:spPr>
          <a:xfrm>
            <a:off x="557644" y="1334983"/>
            <a:ext cx="104902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111111"/>
                </a:solidFill>
              </a:rPr>
              <a:t>O</a:t>
            </a:r>
            <a:r>
              <a:rPr lang="en-US" b="0" i="0" dirty="0">
                <a:solidFill>
                  <a:srgbClr val="111111"/>
                </a:solidFill>
                <a:effectLst/>
              </a:rPr>
              <a:t>bjective is to find optimal </a:t>
            </a:r>
            <a:r>
              <a:rPr lang="en-US" b="1" i="0" dirty="0">
                <a:solidFill>
                  <a:srgbClr val="111111"/>
                </a:solidFill>
                <a:effectLst/>
              </a:rPr>
              <a:t>a, b</a:t>
            </a:r>
            <a:r>
              <a:rPr lang="en-US" b="0" i="0" dirty="0">
                <a:solidFill>
                  <a:srgbClr val="111111"/>
                </a:solidFill>
                <a:effectLst/>
              </a:rPr>
              <a:t> that minimizes the error.</a:t>
            </a:r>
          </a:p>
          <a:p>
            <a:pPr marL="285750" indent="-285750">
              <a:buFont typeface="Arial" panose="020B0604020202020204" pitchFamily="34" charset="0"/>
              <a:buChar char="•"/>
            </a:pPr>
            <a:r>
              <a:rPr lang="en-US" b="1" dirty="0"/>
              <a:t>Sum of Squared Errors (SSE) = ½ Sum (Actual House Price – Predicted House Price)</a:t>
            </a:r>
            <a:r>
              <a:rPr lang="en-US" b="1" baseline="30000" dirty="0"/>
              <a:t>2</a:t>
            </a:r>
            <a:r>
              <a:rPr lang="en-US" dirty="0"/>
              <a:t>= </a:t>
            </a:r>
            <a:r>
              <a:rPr lang="en-US" b="1" dirty="0"/>
              <a:t> ½ Sum(Y – </a:t>
            </a:r>
            <a:r>
              <a:rPr lang="en-US" b="1" dirty="0" err="1"/>
              <a:t>Ypred</a:t>
            </a:r>
            <a:r>
              <a:rPr lang="en-US" b="1" dirty="0"/>
              <a:t>)</a:t>
            </a:r>
            <a:r>
              <a:rPr lang="en-US" b="1" baseline="30000" dirty="0"/>
              <a:t>2</a:t>
            </a:r>
            <a:endParaRPr lang="en-US" dirty="0"/>
          </a:p>
        </p:txBody>
      </p:sp>
      <p:graphicFrame>
        <p:nvGraphicFramePr>
          <p:cNvPr id="7" name="Diagram 6">
            <a:extLst>
              <a:ext uri="{FF2B5EF4-FFF2-40B4-BE49-F238E27FC236}">
                <a16:creationId xmlns:a16="http://schemas.microsoft.com/office/drawing/2014/main" id="{B8F29E8B-FC0F-46CE-BDA3-EBE1B82AE53E}"/>
              </a:ext>
            </a:extLst>
          </p:cNvPr>
          <p:cNvGraphicFramePr/>
          <p:nvPr>
            <p:extLst>
              <p:ext uri="{D42A27DB-BD31-4B8C-83A1-F6EECF244321}">
                <p14:modId xmlns:p14="http://schemas.microsoft.com/office/powerpoint/2010/main" val="150392726"/>
              </p:ext>
            </p:extLst>
          </p:nvPr>
        </p:nvGraphicFramePr>
        <p:xfrm>
          <a:off x="2042160" y="1981428"/>
          <a:ext cx="7680960" cy="47141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4">
            <a:extLst>
              <a:ext uri="{FF2B5EF4-FFF2-40B4-BE49-F238E27FC236}">
                <a16:creationId xmlns:a16="http://schemas.microsoft.com/office/drawing/2014/main" id="{0D8637CC-5AE4-4EF5-A54E-80295B72A7E1}"/>
              </a:ext>
            </a:extLst>
          </p:cNvPr>
          <p:cNvSpPr txBox="1">
            <a:spLocks noChangeArrowheads="1"/>
          </p:cNvSpPr>
          <p:nvPr/>
        </p:nvSpPr>
        <p:spPr bwMode="auto">
          <a:xfrm>
            <a:off x="557644" y="569590"/>
            <a:ext cx="3898311"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Optimization procedure</a:t>
            </a:r>
          </a:p>
        </p:txBody>
      </p:sp>
    </p:spTree>
    <p:extLst>
      <p:ext uri="{BB962C8B-B14F-4D97-AF65-F5344CB8AC3E}">
        <p14:creationId xmlns:p14="http://schemas.microsoft.com/office/powerpoint/2010/main" val="91629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16</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0FDC5C75-0A0D-44B3-A202-BC3CBE9AB66B}"/>
              </a:ext>
            </a:extLst>
          </p:cNvPr>
          <p:cNvGraphicFramePr>
            <a:graphicFrameLocks noGrp="1"/>
          </p:cNvGraphicFramePr>
          <p:nvPr>
            <p:extLst>
              <p:ext uri="{D42A27DB-BD31-4B8C-83A1-F6EECF244321}">
                <p14:modId xmlns:p14="http://schemas.microsoft.com/office/powerpoint/2010/main" val="2264561278"/>
              </p:ext>
            </p:extLst>
          </p:nvPr>
        </p:nvGraphicFramePr>
        <p:xfrm>
          <a:off x="557644" y="1390226"/>
          <a:ext cx="4169392" cy="4079240"/>
        </p:xfrm>
        <a:graphic>
          <a:graphicData uri="http://schemas.openxmlformats.org/drawingml/2006/table">
            <a:tbl>
              <a:tblPr firstRow="1" bandRow="1">
                <a:tableStyleId>{46F890A9-2807-4EBB-B81D-B2AA78EC7F39}</a:tableStyleId>
              </a:tblPr>
              <a:tblGrid>
                <a:gridCol w="2084696">
                  <a:extLst>
                    <a:ext uri="{9D8B030D-6E8A-4147-A177-3AD203B41FA5}">
                      <a16:colId xmlns:a16="http://schemas.microsoft.com/office/drawing/2014/main" val="311766602"/>
                    </a:ext>
                  </a:extLst>
                </a:gridCol>
                <a:gridCol w="2084696">
                  <a:extLst>
                    <a:ext uri="{9D8B030D-6E8A-4147-A177-3AD203B41FA5}">
                      <a16:colId xmlns:a16="http://schemas.microsoft.com/office/drawing/2014/main" val="1461746442"/>
                    </a:ext>
                  </a:extLst>
                </a:gridCol>
              </a:tblGrid>
              <a:tr h="370840">
                <a:tc>
                  <a:txBody>
                    <a:bodyPr/>
                    <a:lstStyle/>
                    <a:p>
                      <a:r>
                        <a:rPr lang="en-IN" dirty="0"/>
                        <a:t>House Size (X)</a:t>
                      </a:r>
                    </a:p>
                  </a:txBody>
                  <a:tcPr/>
                </a:tc>
                <a:tc>
                  <a:txBody>
                    <a:bodyPr/>
                    <a:lstStyle/>
                    <a:p>
                      <a:r>
                        <a:rPr lang="en-IN" dirty="0"/>
                        <a:t>House Price (Y)</a:t>
                      </a:r>
                    </a:p>
                  </a:txBody>
                  <a:tcPr/>
                </a:tc>
                <a:extLst>
                  <a:ext uri="{0D108BD9-81ED-4DB2-BD59-A6C34878D82A}">
                    <a16:rowId xmlns:a16="http://schemas.microsoft.com/office/drawing/2014/main" val="1862970643"/>
                  </a:ext>
                </a:extLst>
              </a:tr>
              <a:tr h="370840">
                <a:tc>
                  <a:txBody>
                    <a:bodyPr/>
                    <a:lstStyle/>
                    <a:p>
                      <a:r>
                        <a:rPr lang="en-IN" dirty="0"/>
                        <a:t>1,100</a:t>
                      </a:r>
                    </a:p>
                  </a:txBody>
                  <a:tcPr/>
                </a:tc>
                <a:tc>
                  <a:txBody>
                    <a:bodyPr/>
                    <a:lstStyle/>
                    <a:p>
                      <a:r>
                        <a:rPr lang="en-IN" dirty="0"/>
                        <a:t>1,99,000</a:t>
                      </a:r>
                    </a:p>
                  </a:txBody>
                  <a:tcPr/>
                </a:tc>
                <a:extLst>
                  <a:ext uri="{0D108BD9-81ED-4DB2-BD59-A6C34878D82A}">
                    <a16:rowId xmlns:a16="http://schemas.microsoft.com/office/drawing/2014/main" val="354769336"/>
                  </a:ext>
                </a:extLst>
              </a:tr>
              <a:tr h="370840">
                <a:tc>
                  <a:txBody>
                    <a:bodyPr/>
                    <a:lstStyle/>
                    <a:p>
                      <a:r>
                        <a:rPr lang="en-IN" dirty="0"/>
                        <a:t>1,400</a:t>
                      </a:r>
                    </a:p>
                  </a:txBody>
                  <a:tcPr/>
                </a:tc>
                <a:tc>
                  <a:txBody>
                    <a:bodyPr/>
                    <a:lstStyle/>
                    <a:p>
                      <a:r>
                        <a:rPr lang="en-IN" dirty="0"/>
                        <a:t>2,45,000</a:t>
                      </a:r>
                    </a:p>
                  </a:txBody>
                  <a:tcPr/>
                </a:tc>
                <a:extLst>
                  <a:ext uri="{0D108BD9-81ED-4DB2-BD59-A6C34878D82A}">
                    <a16:rowId xmlns:a16="http://schemas.microsoft.com/office/drawing/2014/main" val="3216912903"/>
                  </a:ext>
                </a:extLst>
              </a:tr>
              <a:tr h="370840">
                <a:tc>
                  <a:txBody>
                    <a:bodyPr/>
                    <a:lstStyle/>
                    <a:p>
                      <a:r>
                        <a:rPr lang="en-IN" dirty="0"/>
                        <a:t>1,425</a:t>
                      </a:r>
                    </a:p>
                  </a:txBody>
                  <a:tcPr/>
                </a:tc>
                <a:tc>
                  <a:txBody>
                    <a:bodyPr/>
                    <a:lstStyle/>
                    <a:p>
                      <a:r>
                        <a:rPr lang="en-IN" dirty="0"/>
                        <a:t>3,19,000</a:t>
                      </a:r>
                    </a:p>
                  </a:txBody>
                  <a:tcPr/>
                </a:tc>
                <a:extLst>
                  <a:ext uri="{0D108BD9-81ED-4DB2-BD59-A6C34878D82A}">
                    <a16:rowId xmlns:a16="http://schemas.microsoft.com/office/drawing/2014/main" val="4214305796"/>
                  </a:ext>
                </a:extLst>
              </a:tr>
              <a:tr h="370840">
                <a:tc>
                  <a:txBody>
                    <a:bodyPr/>
                    <a:lstStyle/>
                    <a:p>
                      <a:r>
                        <a:rPr lang="en-IN" dirty="0"/>
                        <a:t>1,550</a:t>
                      </a:r>
                    </a:p>
                  </a:txBody>
                  <a:tcPr/>
                </a:tc>
                <a:tc>
                  <a:txBody>
                    <a:bodyPr/>
                    <a:lstStyle/>
                    <a:p>
                      <a:r>
                        <a:rPr lang="en-IN" dirty="0"/>
                        <a:t>2,40,000</a:t>
                      </a:r>
                    </a:p>
                  </a:txBody>
                  <a:tcPr/>
                </a:tc>
                <a:extLst>
                  <a:ext uri="{0D108BD9-81ED-4DB2-BD59-A6C34878D82A}">
                    <a16:rowId xmlns:a16="http://schemas.microsoft.com/office/drawing/2014/main" val="1008700124"/>
                  </a:ext>
                </a:extLst>
              </a:tr>
              <a:tr h="370840">
                <a:tc>
                  <a:txBody>
                    <a:bodyPr/>
                    <a:lstStyle/>
                    <a:p>
                      <a:r>
                        <a:rPr lang="en-IN" dirty="0"/>
                        <a:t>1,600</a:t>
                      </a:r>
                    </a:p>
                  </a:txBody>
                  <a:tcPr/>
                </a:tc>
                <a:tc>
                  <a:txBody>
                    <a:bodyPr/>
                    <a:lstStyle/>
                    <a:p>
                      <a:r>
                        <a:rPr lang="en-IN" dirty="0"/>
                        <a:t>3,12,000</a:t>
                      </a:r>
                    </a:p>
                  </a:txBody>
                  <a:tcPr/>
                </a:tc>
                <a:extLst>
                  <a:ext uri="{0D108BD9-81ED-4DB2-BD59-A6C34878D82A}">
                    <a16:rowId xmlns:a16="http://schemas.microsoft.com/office/drawing/2014/main" val="620323526"/>
                  </a:ext>
                </a:extLst>
              </a:tr>
              <a:tr h="370840">
                <a:tc>
                  <a:txBody>
                    <a:bodyPr/>
                    <a:lstStyle/>
                    <a:p>
                      <a:r>
                        <a:rPr lang="en-IN" dirty="0"/>
                        <a:t>1,700</a:t>
                      </a:r>
                    </a:p>
                  </a:txBody>
                  <a:tcPr/>
                </a:tc>
                <a:tc>
                  <a:txBody>
                    <a:bodyPr/>
                    <a:lstStyle/>
                    <a:p>
                      <a:r>
                        <a:rPr lang="en-IN" dirty="0"/>
                        <a:t>2,79,000</a:t>
                      </a:r>
                    </a:p>
                  </a:txBody>
                  <a:tcPr/>
                </a:tc>
                <a:extLst>
                  <a:ext uri="{0D108BD9-81ED-4DB2-BD59-A6C34878D82A}">
                    <a16:rowId xmlns:a16="http://schemas.microsoft.com/office/drawing/2014/main" val="2991729660"/>
                  </a:ext>
                </a:extLst>
              </a:tr>
              <a:tr h="370840">
                <a:tc>
                  <a:txBody>
                    <a:bodyPr/>
                    <a:lstStyle/>
                    <a:p>
                      <a:r>
                        <a:rPr lang="en-IN" dirty="0"/>
                        <a:t>1,700</a:t>
                      </a:r>
                    </a:p>
                  </a:txBody>
                  <a:tcPr/>
                </a:tc>
                <a:tc>
                  <a:txBody>
                    <a:bodyPr/>
                    <a:lstStyle/>
                    <a:p>
                      <a:r>
                        <a:rPr lang="en-IN" dirty="0"/>
                        <a:t>3,10,000</a:t>
                      </a:r>
                    </a:p>
                  </a:txBody>
                  <a:tcPr/>
                </a:tc>
                <a:extLst>
                  <a:ext uri="{0D108BD9-81ED-4DB2-BD59-A6C34878D82A}">
                    <a16:rowId xmlns:a16="http://schemas.microsoft.com/office/drawing/2014/main" val="1147281048"/>
                  </a:ext>
                </a:extLst>
              </a:tr>
              <a:tr h="370840">
                <a:tc>
                  <a:txBody>
                    <a:bodyPr/>
                    <a:lstStyle/>
                    <a:p>
                      <a:r>
                        <a:rPr lang="en-IN" dirty="0"/>
                        <a:t>1,875</a:t>
                      </a:r>
                    </a:p>
                  </a:txBody>
                  <a:tcPr/>
                </a:tc>
                <a:tc>
                  <a:txBody>
                    <a:bodyPr/>
                    <a:lstStyle/>
                    <a:p>
                      <a:r>
                        <a:rPr lang="en-IN" dirty="0"/>
                        <a:t>3,08,000</a:t>
                      </a:r>
                    </a:p>
                  </a:txBody>
                  <a:tcPr/>
                </a:tc>
                <a:extLst>
                  <a:ext uri="{0D108BD9-81ED-4DB2-BD59-A6C34878D82A}">
                    <a16:rowId xmlns:a16="http://schemas.microsoft.com/office/drawing/2014/main" val="1542986835"/>
                  </a:ext>
                </a:extLst>
              </a:tr>
              <a:tr h="370840">
                <a:tc>
                  <a:txBody>
                    <a:bodyPr/>
                    <a:lstStyle/>
                    <a:p>
                      <a:r>
                        <a:rPr lang="en-IN" dirty="0"/>
                        <a:t>2,350</a:t>
                      </a:r>
                    </a:p>
                  </a:txBody>
                  <a:tcPr/>
                </a:tc>
                <a:tc>
                  <a:txBody>
                    <a:bodyPr/>
                    <a:lstStyle/>
                    <a:p>
                      <a:r>
                        <a:rPr lang="en-IN" dirty="0"/>
                        <a:t>4,05,000</a:t>
                      </a:r>
                    </a:p>
                  </a:txBody>
                  <a:tcPr/>
                </a:tc>
                <a:extLst>
                  <a:ext uri="{0D108BD9-81ED-4DB2-BD59-A6C34878D82A}">
                    <a16:rowId xmlns:a16="http://schemas.microsoft.com/office/drawing/2014/main" val="82519730"/>
                  </a:ext>
                </a:extLst>
              </a:tr>
              <a:tr h="370840">
                <a:tc>
                  <a:txBody>
                    <a:bodyPr/>
                    <a:lstStyle/>
                    <a:p>
                      <a:r>
                        <a:rPr lang="en-IN" dirty="0"/>
                        <a:t>2,450</a:t>
                      </a:r>
                    </a:p>
                  </a:txBody>
                  <a:tcPr/>
                </a:tc>
                <a:tc>
                  <a:txBody>
                    <a:bodyPr/>
                    <a:lstStyle/>
                    <a:p>
                      <a:r>
                        <a:rPr lang="en-IN" dirty="0"/>
                        <a:t>3,24,000</a:t>
                      </a:r>
                    </a:p>
                  </a:txBody>
                  <a:tcPr/>
                </a:tc>
                <a:extLst>
                  <a:ext uri="{0D108BD9-81ED-4DB2-BD59-A6C34878D82A}">
                    <a16:rowId xmlns:a16="http://schemas.microsoft.com/office/drawing/2014/main" val="1488821908"/>
                  </a:ext>
                </a:extLst>
              </a:tr>
            </a:tbl>
          </a:graphicData>
        </a:graphic>
      </p:graphicFrame>
      <p:graphicFrame>
        <p:nvGraphicFramePr>
          <p:cNvPr id="12" name="Table 11">
            <a:extLst>
              <a:ext uri="{FF2B5EF4-FFF2-40B4-BE49-F238E27FC236}">
                <a16:creationId xmlns:a16="http://schemas.microsoft.com/office/drawing/2014/main" id="{01452A2B-C135-4CD8-9E90-960CB6C73937}"/>
              </a:ext>
            </a:extLst>
          </p:cNvPr>
          <p:cNvGraphicFramePr>
            <a:graphicFrameLocks noGrp="1"/>
          </p:cNvGraphicFramePr>
          <p:nvPr>
            <p:extLst>
              <p:ext uri="{D42A27DB-BD31-4B8C-83A1-F6EECF244321}">
                <p14:modId xmlns:p14="http://schemas.microsoft.com/office/powerpoint/2010/main" val="579426768"/>
              </p:ext>
            </p:extLst>
          </p:nvPr>
        </p:nvGraphicFramePr>
        <p:xfrm>
          <a:off x="5435600" y="1390226"/>
          <a:ext cx="4085608" cy="4236720"/>
        </p:xfrm>
        <a:graphic>
          <a:graphicData uri="http://schemas.openxmlformats.org/drawingml/2006/table">
            <a:tbl>
              <a:tblPr firstRow="1" bandRow="1">
                <a:tableStyleId>{46F890A9-2807-4EBB-B81D-B2AA78EC7F39}</a:tableStyleId>
              </a:tblPr>
              <a:tblGrid>
                <a:gridCol w="2042804">
                  <a:extLst>
                    <a:ext uri="{9D8B030D-6E8A-4147-A177-3AD203B41FA5}">
                      <a16:colId xmlns:a16="http://schemas.microsoft.com/office/drawing/2014/main" val="311766602"/>
                    </a:ext>
                  </a:extLst>
                </a:gridCol>
                <a:gridCol w="2042804">
                  <a:extLst>
                    <a:ext uri="{9D8B030D-6E8A-4147-A177-3AD203B41FA5}">
                      <a16:colId xmlns:a16="http://schemas.microsoft.com/office/drawing/2014/main" val="1461746442"/>
                    </a:ext>
                  </a:extLst>
                </a:gridCol>
              </a:tblGrid>
              <a:tr h="550987">
                <a:tc>
                  <a:txBody>
                    <a:bodyPr/>
                    <a:lstStyle/>
                    <a:p>
                      <a:r>
                        <a:rPr lang="en-IN" sz="1600" dirty="0"/>
                        <a:t>House Size X (X-Min / Max-min)</a:t>
                      </a:r>
                    </a:p>
                  </a:txBody>
                  <a:tcPr/>
                </a:tc>
                <a:tc>
                  <a:txBody>
                    <a:bodyPr/>
                    <a:lstStyle/>
                    <a:p>
                      <a:r>
                        <a:rPr lang="en-IN" sz="1600" dirty="0"/>
                        <a:t>House Price Y (Y-Min/Max-Min)</a:t>
                      </a:r>
                    </a:p>
                  </a:txBody>
                  <a:tcPr/>
                </a:tc>
                <a:extLst>
                  <a:ext uri="{0D108BD9-81ED-4DB2-BD59-A6C34878D82A}">
                    <a16:rowId xmlns:a16="http://schemas.microsoft.com/office/drawing/2014/main" val="1862970643"/>
                  </a:ext>
                </a:extLst>
              </a:tr>
              <a:tr h="352825">
                <a:tc>
                  <a:txBody>
                    <a:bodyPr/>
                    <a:lstStyle/>
                    <a:p>
                      <a:r>
                        <a:rPr lang="en-IN" dirty="0"/>
                        <a:t>0.00</a:t>
                      </a:r>
                    </a:p>
                  </a:txBody>
                  <a:tcPr/>
                </a:tc>
                <a:tc>
                  <a:txBody>
                    <a:bodyPr/>
                    <a:lstStyle/>
                    <a:p>
                      <a:r>
                        <a:rPr lang="en-IN" dirty="0"/>
                        <a:t>0.00</a:t>
                      </a:r>
                    </a:p>
                  </a:txBody>
                  <a:tcPr/>
                </a:tc>
                <a:extLst>
                  <a:ext uri="{0D108BD9-81ED-4DB2-BD59-A6C34878D82A}">
                    <a16:rowId xmlns:a16="http://schemas.microsoft.com/office/drawing/2014/main" val="354769336"/>
                  </a:ext>
                </a:extLst>
              </a:tr>
              <a:tr h="352825">
                <a:tc>
                  <a:txBody>
                    <a:bodyPr/>
                    <a:lstStyle/>
                    <a:p>
                      <a:r>
                        <a:rPr lang="en-IN" dirty="0"/>
                        <a:t>0.22</a:t>
                      </a:r>
                    </a:p>
                  </a:txBody>
                  <a:tcPr/>
                </a:tc>
                <a:tc>
                  <a:txBody>
                    <a:bodyPr/>
                    <a:lstStyle/>
                    <a:p>
                      <a:r>
                        <a:rPr lang="en-IN" dirty="0"/>
                        <a:t>0.22</a:t>
                      </a:r>
                    </a:p>
                  </a:txBody>
                  <a:tcPr/>
                </a:tc>
                <a:extLst>
                  <a:ext uri="{0D108BD9-81ED-4DB2-BD59-A6C34878D82A}">
                    <a16:rowId xmlns:a16="http://schemas.microsoft.com/office/drawing/2014/main" val="3216912903"/>
                  </a:ext>
                </a:extLst>
              </a:tr>
              <a:tr h="352825">
                <a:tc>
                  <a:txBody>
                    <a:bodyPr/>
                    <a:lstStyle/>
                    <a:p>
                      <a:r>
                        <a:rPr lang="en-IN" dirty="0"/>
                        <a:t>0.24</a:t>
                      </a:r>
                    </a:p>
                  </a:txBody>
                  <a:tcPr/>
                </a:tc>
                <a:tc>
                  <a:txBody>
                    <a:bodyPr/>
                    <a:lstStyle/>
                    <a:p>
                      <a:r>
                        <a:rPr lang="en-IN" dirty="0"/>
                        <a:t>0.58</a:t>
                      </a:r>
                    </a:p>
                  </a:txBody>
                  <a:tcPr/>
                </a:tc>
                <a:extLst>
                  <a:ext uri="{0D108BD9-81ED-4DB2-BD59-A6C34878D82A}">
                    <a16:rowId xmlns:a16="http://schemas.microsoft.com/office/drawing/2014/main" val="4214305796"/>
                  </a:ext>
                </a:extLst>
              </a:tr>
              <a:tr h="352825">
                <a:tc>
                  <a:txBody>
                    <a:bodyPr/>
                    <a:lstStyle/>
                    <a:p>
                      <a:r>
                        <a:rPr lang="en-IN" dirty="0"/>
                        <a:t>0.33</a:t>
                      </a:r>
                    </a:p>
                  </a:txBody>
                  <a:tcPr/>
                </a:tc>
                <a:tc>
                  <a:txBody>
                    <a:bodyPr/>
                    <a:lstStyle/>
                    <a:p>
                      <a:r>
                        <a:rPr lang="en-IN" dirty="0"/>
                        <a:t>0.20</a:t>
                      </a:r>
                    </a:p>
                  </a:txBody>
                  <a:tcPr/>
                </a:tc>
                <a:extLst>
                  <a:ext uri="{0D108BD9-81ED-4DB2-BD59-A6C34878D82A}">
                    <a16:rowId xmlns:a16="http://schemas.microsoft.com/office/drawing/2014/main" val="1008700124"/>
                  </a:ext>
                </a:extLst>
              </a:tr>
              <a:tr h="352825">
                <a:tc>
                  <a:txBody>
                    <a:bodyPr/>
                    <a:lstStyle/>
                    <a:p>
                      <a:r>
                        <a:rPr lang="en-IN" dirty="0"/>
                        <a:t>0.37</a:t>
                      </a:r>
                    </a:p>
                  </a:txBody>
                  <a:tcPr/>
                </a:tc>
                <a:tc>
                  <a:txBody>
                    <a:bodyPr/>
                    <a:lstStyle/>
                    <a:p>
                      <a:r>
                        <a:rPr lang="en-IN" dirty="0"/>
                        <a:t>0.55</a:t>
                      </a:r>
                    </a:p>
                  </a:txBody>
                  <a:tcPr/>
                </a:tc>
                <a:extLst>
                  <a:ext uri="{0D108BD9-81ED-4DB2-BD59-A6C34878D82A}">
                    <a16:rowId xmlns:a16="http://schemas.microsoft.com/office/drawing/2014/main" val="620323526"/>
                  </a:ext>
                </a:extLst>
              </a:tr>
              <a:tr h="352825">
                <a:tc>
                  <a:txBody>
                    <a:bodyPr/>
                    <a:lstStyle/>
                    <a:p>
                      <a:r>
                        <a:rPr lang="en-IN" dirty="0"/>
                        <a:t>0.44</a:t>
                      </a:r>
                    </a:p>
                  </a:txBody>
                  <a:tcPr/>
                </a:tc>
                <a:tc>
                  <a:txBody>
                    <a:bodyPr/>
                    <a:lstStyle/>
                    <a:p>
                      <a:r>
                        <a:rPr lang="en-IN" dirty="0"/>
                        <a:t>0.39</a:t>
                      </a:r>
                    </a:p>
                  </a:txBody>
                  <a:tcPr/>
                </a:tc>
                <a:extLst>
                  <a:ext uri="{0D108BD9-81ED-4DB2-BD59-A6C34878D82A}">
                    <a16:rowId xmlns:a16="http://schemas.microsoft.com/office/drawing/2014/main" val="2991729660"/>
                  </a:ext>
                </a:extLst>
              </a:tr>
              <a:tr h="352825">
                <a:tc>
                  <a:txBody>
                    <a:bodyPr/>
                    <a:lstStyle/>
                    <a:p>
                      <a:r>
                        <a:rPr lang="en-IN" dirty="0"/>
                        <a:t>0.44</a:t>
                      </a:r>
                    </a:p>
                  </a:txBody>
                  <a:tcPr/>
                </a:tc>
                <a:tc>
                  <a:txBody>
                    <a:bodyPr/>
                    <a:lstStyle/>
                    <a:p>
                      <a:r>
                        <a:rPr lang="en-IN" dirty="0"/>
                        <a:t>0.54</a:t>
                      </a:r>
                    </a:p>
                  </a:txBody>
                  <a:tcPr/>
                </a:tc>
                <a:extLst>
                  <a:ext uri="{0D108BD9-81ED-4DB2-BD59-A6C34878D82A}">
                    <a16:rowId xmlns:a16="http://schemas.microsoft.com/office/drawing/2014/main" val="1147281048"/>
                  </a:ext>
                </a:extLst>
              </a:tr>
              <a:tr h="352825">
                <a:tc>
                  <a:txBody>
                    <a:bodyPr/>
                    <a:lstStyle/>
                    <a:p>
                      <a:r>
                        <a:rPr lang="en-IN" dirty="0"/>
                        <a:t>0.57</a:t>
                      </a:r>
                    </a:p>
                  </a:txBody>
                  <a:tcPr/>
                </a:tc>
                <a:tc>
                  <a:txBody>
                    <a:bodyPr/>
                    <a:lstStyle/>
                    <a:p>
                      <a:r>
                        <a:rPr lang="en-IN" dirty="0"/>
                        <a:t>0.53</a:t>
                      </a:r>
                    </a:p>
                  </a:txBody>
                  <a:tcPr/>
                </a:tc>
                <a:extLst>
                  <a:ext uri="{0D108BD9-81ED-4DB2-BD59-A6C34878D82A}">
                    <a16:rowId xmlns:a16="http://schemas.microsoft.com/office/drawing/2014/main" val="1542986835"/>
                  </a:ext>
                </a:extLst>
              </a:tr>
              <a:tr h="352825">
                <a:tc>
                  <a:txBody>
                    <a:bodyPr/>
                    <a:lstStyle/>
                    <a:p>
                      <a:r>
                        <a:rPr lang="en-IN" dirty="0"/>
                        <a:t>0.93</a:t>
                      </a:r>
                    </a:p>
                  </a:txBody>
                  <a:tcPr/>
                </a:tc>
                <a:tc>
                  <a:txBody>
                    <a:bodyPr/>
                    <a:lstStyle/>
                    <a:p>
                      <a:r>
                        <a:rPr lang="en-IN" dirty="0"/>
                        <a:t>1</a:t>
                      </a:r>
                    </a:p>
                  </a:txBody>
                  <a:tcPr/>
                </a:tc>
                <a:extLst>
                  <a:ext uri="{0D108BD9-81ED-4DB2-BD59-A6C34878D82A}">
                    <a16:rowId xmlns:a16="http://schemas.microsoft.com/office/drawing/2014/main" val="82519730"/>
                  </a:ext>
                </a:extLst>
              </a:tr>
              <a:tr h="352825">
                <a:tc>
                  <a:txBody>
                    <a:bodyPr/>
                    <a:lstStyle/>
                    <a:p>
                      <a:r>
                        <a:rPr lang="en-IN" dirty="0"/>
                        <a:t>1</a:t>
                      </a:r>
                    </a:p>
                  </a:txBody>
                  <a:tcPr/>
                </a:tc>
                <a:tc>
                  <a:txBody>
                    <a:bodyPr/>
                    <a:lstStyle/>
                    <a:p>
                      <a:r>
                        <a:rPr lang="en-IN" dirty="0"/>
                        <a:t>0.61</a:t>
                      </a:r>
                    </a:p>
                  </a:txBody>
                  <a:tcPr/>
                </a:tc>
                <a:extLst>
                  <a:ext uri="{0D108BD9-81ED-4DB2-BD59-A6C34878D82A}">
                    <a16:rowId xmlns:a16="http://schemas.microsoft.com/office/drawing/2014/main" val="1488821908"/>
                  </a:ext>
                </a:extLst>
              </a:tr>
            </a:tbl>
          </a:graphicData>
        </a:graphic>
      </p:graphicFrame>
      <p:sp>
        <p:nvSpPr>
          <p:cNvPr id="13" name="TextBox 14">
            <a:extLst>
              <a:ext uri="{FF2B5EF4-FFF2-40B4-BE49-F238E27FC236}">
                <a16:creationId xmlns:a16="http://schemas.microsoft.com/office/drawing/2014/main" id="{C2A8908D-803E-40B5-8BA8-13218E66038D}"/>
              </a:ext>
            </a:extLst>
          </p:cNvPr>
          <p:cNvSpPr txBox="1">
            <a:spLocks noChangeArrowheads="1"/>
          </p:cNvSpPr>
          <p:nvPr/>
        </p:nvSpPr>
        <p:spPr bwMode="auto">
          <a:xfrm>
            <a:off x="557644" y="569590"/>
            <a:ext cx="201112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Standardize</a:t>
            </a:r>
          </a:p>
        </p:txBody>
      </p:sp>
    </p:spTree>
    <p:extLst>
      <p:ext uri="{BB962C8B-B14F-4D97-AF65-F5344CB8AC3E}">
        <p14:creationId xmlns:p14="http://schemas.microsoft.com/office/powerpoint/2010/main" val="886475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17</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9FF46BC6-01C1-41CF-939A-583EBC56B36F}"/>
              </a:ext>
            </a:extLst>
          </p:cNvPr>
          <p:cNvGraphicFramePr>
            <a:graphicFrameLocks noGrp="1"/>
          </p:cNvGraphicFramePr>
          <p:nvPr>
            <p:extLst>
              <p:ext uri="{D42A27DB-BD31-4B8C-83A1-F6EECF244321}">
                <p14:modId xmlns:p14="http://schemas.microsoft.com/office/powerpoint/2010/main" val="1689946913"/>
              </p:ext>
            </p:extLst>
          </p:nvPr>
        </p:nvGraphicFramePr>
        <p:xfrm>
          <a:off x="1503680" y="2258727"/>
          <a:ext cx="7375004" cy="4455125"/>
        </p:xfrm>
        <a:graphic>
          <a:graphicData uri="http://schemas.openxmlformats.org/drawingml/2006/table">
            <a:tbl>
              <a:tblPr firstRow="1" lastRow="1" bandRow="1">
                <a:tableStyleId>{0660B408-B3CF-4A94-85FC-2B1E0A45F4A2}</a:tableStyleId>
              </a:tblPr>
              <a:tblGrid>
                <a:gridCol w="969819">
                  <a:extLst>
                    <a:ext uri="{9D8B030D-6E8A-4147-A177-3AD203B41FA5}">
                      <a16:colId xmlns:a16="http://schemas.microsoft.com/office/drawing/2014/main" val="464899164"/>
                    </a:ext>
                  </a:extLst>
                </a:gridCol>
                <a:gridCol w="728734">
                  <a:extLst>
                    <a:ext uri="{9D8B030D-6E8A-4147-A177-3AD203B41FA5}">
                      <a16:colId xmlns:a16="http://schemas.microsoft.com/office/drawing/2014/main" val="2000434101"/>
                    </a:ext>
                  </a:extLst>
                </a:gridCol>
                <a:gridCol w="745171">
                  <a:extLst>
                    <a:ext uri="{9D8B030D-6E8A-4147-A177-3AD203B41FA5}">
                      <a16:colId xmlns:a16="http://schemas.microsoft.com/office/drawing/2014/main" val="1668140455"/>
                    </a:ext>
                  </a:extLst>
                </a:gridCol>
                <a:gridCol w="882151">
                  <a:extLst>
                    <a:ext uri="{9D8B030D-6E8A-4147-A177-3AD203B41FA5}">
                      <a16:colId xmlns:a16="http://schemas.microsoft.com/office/drawing/2014/main" val="3780584040"/>
                    </a:ext>
                  </a:extLst>
                </a:gridCol>
                <a:gridCol w="1282133">
                  <a:extLst>
                    <a:ext uri="{9D8B030D-6E8A-4147-A177-3AD203B41FA5}">
                      <a16:colId xmlns:a16="http://schemas.microsoft.com/office/drawing/2014/main" val="3314631077"/>
                    </a:ext>
                  </a:extLst>
                </a:gridCol>
                <a:gridCol w="2766996">
                  <a:extLst>
                    <a:ext uri="{9D8B030D-6E8A-4147-A177-3AD203B41FA5}">
                      <a16:colId xmlns:a16="http://schemas.microsoft.com/office/drawing/2014/main" val="2444619201"/>
                    </a:ext>
                  </a:extLst>
                </a:gridCol>
              </a:tblGrid>
              <a:tr h="309742">
                <a:tc>
                  <a:txBody>
                    <a:bodyPr/>
                    <a:lstStyle/>
                    <a:p>
                      <a:pPr algn="ctr"/>
                      <a:r>
                        <a:rPr lang="en-IN" sz="1400" dirty="0"/>
                        <a:t>A</a:t>
                      </a:r>
                    </a:p>
                  </a:txBody>
                  <a:tcPr/>
                </a:tc>
                <a:tc>
                  <a:txBody>
                    <a:bodyPr/>
                    <a:lstStyle/>
                    <a:p>
                      <a:pPr algn="ctr"/>
                      <a:r>
                        <a:rPr lang="en-IN" sz="1400" dirty="0"/>
                        <a:t>B</a:t>
                      </a:r>
                    </a:p>
                  </a:txBody>
                  <a:tcPr/>
                </a:tc>
                <a:tc>
                  <a:txBody>
                    <a:bodyPr/>
                    <a:lstStyle/>
                    <a:p>
                      <a:pPr algn="ctr"/>
                      <a:r>
                        <a:rPr lang="en-IN" sz="1400" dirty="0"/>
                        <a:t>X</a:t>
                      </a:r>
                    </a:p>
                  </a:txBody>
                  <a:tcPr/>
                </a:tc>
                <a:tc>
                  <a:txBody>
                    <a:bodyPr/>
                    <a:lstStyle/>
                    <a:p>
                      <a:pPr algn="ctr"/>
                      <a:r>
                        <a:rPr lang="en-IN" sz="1400" dirty="0"/>
                        <a:t>Y</a:t>
                      </a:r>
                    </a:p>
                  </a:txBody>
                  <a:tcPr/>
                </a:tc>
                <a:tc>
                  <a:txBody>
                    <a:bodyPr/>
                    <a:lstStyle/>
                    <a:p>
                      <a:pPr algn="ctr"/>
                      <a:r>
                        <a:rPr lang="en-IN" sz="1400" dirty="0"/>
                        <a:t>YP = A+BX</a:t>
                      </a:r>
                    </a:p>
                  </a:txBody>
                  <a:tcPr/>
                </a:tc>
                <a:tc>
                  <a:txBody>
                    <a:bodyPr/>
                    <a:lstStyle/>
                    <a:p>
                      <a:pPr algn="ctr"/>
                      <a:r>
                        <a:rPr lang="en-IN" sz="1400" dirty="0"/>
                        <a:t>SSE = ½(Y - YP)^2</a:t>
                      </a:r>
                    </a:p>
                  </a:txBody>
                  <a:tcPr/>
                </a:tc>
                <a:extLst>
                  <a:ext uri="{0D108BD9-81ED-4DB2-BD59-A6C34878D82A}">
                    <a16:rowId xmlns:a16="http://schemas.microsoft.com/office/drawing/2014/main" val="1221346037"/>
                  </a:ext>
                </a:extLst>
              </a:tr>
              <a:tr h="376853">
                <a:tc>
                  <a:txBody>
                    <a:bodyPr/>
                    <a:lstStyle/>
                    <a:p>
                      <a:pPr algn="ctr"/>
                      <a:r>
                        <a:rPr lang="en-IN" sz="1400" dirty="0"/>
                        <a:t>0.45</a:t>
                      </a:r>
                    </a:p>
                  </a:txBody>
                  <a:tcPr/>
                </a:tc>
                <a:tc>
                  <a:txBody>
                    <a:bodyPr/>
                    <a:lstStyle/>
                    <a:p>
                      <a:pPr algn="ctr"/>
                      <a:r>
                        <a:rPr lang="en-IN" sz="1400" dirty="0"/>
                        <a:t>0.75</a:t>
                      </a:r>
                    </a:p>
                  </a:txBody>
                  <a:tcPr/>
                </a:tc>
                <a:tc>
                  <a:txBody>
                    <a:bodyPr/>
                    <a:lstStyle/>
                    <a:p>
                      <a:pPr algn="ctr"/>
                      <a:r>
                        <a:rPr lang="en-IN" sz="1400" dirty="0"/>
                        <a:t>0</a:t>
                      </a:r>
                    </a:p>
                  </a:txBody>
                  <a:tcPr/>
                </a:tc>
                <a:tc>
                  <a:txBody>
                    <a:bodyPr/>
                    <a:lstStyle/>
                    <a:p>
                      <a:pPr algn="ctr"/>
                      <a:r>
                        <a:rPr lang="en-IN" sz="1400" dirty="0"/>
                        <a:t>0</a:t>
                      </a:r>
                    </a:p>
                  </a:txBody>
                  <a:tcPr/>
                </a:tc>
                <a:tc>
                  <a:txBody>
                    <a:bodyPr/>
                    <a:lstStyle/>
                    <a:p>
                      <a:pPr algn="ctr"/>
                      <a:r>
                        <a:rPr lang="en-IN" sz="1400" dirty="0"/>
                        <a:t>0.45</a:t>
                      </a:r>
                    </a:p>
                  </a:txBody>
                  <a:tcPr/>
                </a:tc>
                <a:tc>
                  <a:txBody>
                    <a:bodyPr/>
                    <a:lstStyle/>
                    <a:p>
                      <a:pPr algn="ctr"/>
                      <a:r>
                        <a:rPr lang="en-IN" sz="1400" dirty="0"/>
                        <a:t>0.101</a:t>
                      </a:r>
                    </a:p>
                  </a:txBody>
                  <a:tcPr/>
                </a:tc>
                <a:extLst>
                  <a:ext uri="{0D108BD9-81ED-4DB2-BD59-A6C34878D82A}">
                    <a16:rowId xmlns:a16="http://schemas.microsoft.com/office/drawing/2014/main" val="2990415545"/>
                  </a:ext>
                </a:extLst>
              </a:tr>
              <a:tr h="376853">
                <a:tc>
                  <a:txBody>
                    <a:bodyPr/>
                    <a:lstStyle/>
                    <a:p>
                      <a:pPr algn="ctr"/>
                      <a:endParaRPr lang="en-IN" sz="1400"/>
                    </a:p>
                  </a:txBody>
                  <a:tcPr/>
                </a:tc>
                <a:tc>
                  <a:txBody>
                    <a:bodyPr/>
                    <a:lstStyle/>
                    <a:p>
                      <a:pPr algn="ctr"/>
                      <a:endParaRPr lang="en-IN" sz="1400"/>
                    </a:p>
                  </a:txBody>
                  <a:tcPr/>
                </a:tc>
                <a:tc>
                  <a:txBody>
                    <a:bodyPr/>
                    <a:lstStyle/>
                    <a:p>
                      <a:pPr algn="ctr"/>
                      <a:r>
                        <a:rPr lang="en-IN" sz="1400" dirty="0"/>
                        <a:t>0.22</a:t>
                      </a:r>
                    </a:p>
                  </a:txBody>
                  <a:tcPr/>
                </a:tc>
                <a:tc>
                  <a:txBody>
                    <a:bodyPr/>
                    <a:lstStyle/>
                    <a:p>
                      <a:pPr algn="ctr"/>
                      <a:r>
                        <a:rPr lang="en-IN" sz="1400" dirty="0"/>
                        <a:t>0.22</a:t>
                      </a:r>
                    </a:p>
                  </a:txBody>
                  <a:tcPr/>
                </a:tc>
                <a:tc>
                  <a:txBody>
                    <a:bodyPr/>
                    <a:lstStyle/>
                    <a:p>
                      <a:pPr algn="ctr"/>
                      <a:r>
                        <a:rPr lang="en-IN" sz="1400" dirty="0"/>
                        <a:t>0.62</a:t>
                      </a:r>
                    </a:p>
                  </a:txBody>
                  <a:tcPr/>
                </a:tc>
                <a:tc>
                  <a:txBody>
                    <a:bodyPr/>
                    <a:lstStyle/>
                    <a:p>
                      <a:pPr algn="ctr"/>
                      <a:r>
                        <a:rPr lang="en-IN" sz="1400" dirty="0"/>
                        <a:t>0.077</a:t>
                      </a:r>
                    </a:p>
                  </a:txBody>
                  <a:tcPr/>
                </a:tc>
                <a:extLst>
                  <a:ext uri="{0D108BD9-81ED-4DB2-BD59-A6C34878D82A}">
                    <a16:rowId xmlns:a16="http://schemas.microsoft.com/office/drawing/2014/main" val="4283834192"/>
                  </a:ext>
                </a:extLst>
              </a:tr>
              <a:tr h="376853">
                <a:tc>
                  <a:txBody>
                    <a:bodyPr/>
                    <a:lstStyle/>
                    <a:p>
                      <a:pPr algn="ctr"/>
                      <a:endParaRPr lang="en-IN" sz="1400"/>
                    </a:p>
                  </a:txBody>
                  <a:tcPr/>
                </a:tc>
                <a:tc>
                  <a:txBody>
                    <a:bodyPr/>
                    <a:lstStyle/>
                    <a:p>
                      <a:pPr algn="ctr"/>
                      <a:endParaRPr lang="en-IN" sz="1400"/>
                    </a:p>
                  </a:txBody>
                  <a:tcPr/>
                </a:tc>
                <a:tc>
                  <a:txBody>
                    <a:bodyPr/>
                    <a:lstStyle/>
                    <a:p>
                      <a:pPr algn="ctr"/>
                      <a:r>
                        <a:rPr lang="en-IN" sz="1400" dirty="0"/>
                        <a:t>0.24</a:t>
                      </a:r>
                    </a:p>
                  </a:txBody>
                  <a:tcPr/>
                </a:tc>
                <a:tc>
                  <a:txBody>
                    <a:bodyPr/>
                    <a:lstStyle/>
                    <a:p>
                      <a:pPr algn="ctr"/>
                      <a:r>
                        <a:rPr lang="en-IN" sz="1400" dirty="0"/>
                        <a:t>0.58</a:t>
                      </a:r>
                    </a:p>
                  </a:txBody>
                  <a:tcPr/>
                </a:tc>
                <a:tc>
                  <a:txBody>
                    <a:bodyPr/>
                    <a:lstStyle/>
                    <a:p>
                      <a:pPr algn="ctr"/>
                      <a:r>
                        <a:rPr lang="en-IN" sz="1400" dirty="0"/>
                        <a:t>0.63</a:t>
                      </a:r>
                    </a:p>
                  </a:txBody>
                  <a:tcPr/>
                </a:tc>
                <a:tc>
                  <a:txBody>
                    <a:bodyPr/>
                    <a:lstStyle/>
                    <a:p>
                      <a:pPr algn="ctr"/>
                      <a:r>
                        <a:rPr lang="en-IN" sz="1400" dirty="0"/>
                        <a:t>0.001</a:t>
                      </a:r>
                    </a:p>
                  </a:txBody>
                  <a:tcPr/>
                </a:tc>
                <a:extLst>
                  <a:ext uri="{0D108BD9-81ED-4DB2-BD59-A6C34878D82A}">
                    <a16:rowId xmlns:a16="http://schemas.microsoft.com/office/drawing/2014/main" val="1342793345"/>
                  </a:ext>
                </a:extLst>
              </a:tr>
              <a:tr h="376853">
                <a:tc>
                  <a:txBody>
                    <a:bodyPr/>
                    <a:lstStyle/>
                    <a:p>
                      <a:pPr algn="ctr"/>
                      <a:endParaRPr lang="en-IN" sz="1400"/>
                    </a:p>
                  </a:txBody>
                  <a:tcPr/>
                </a:tc>
                <a:tc>
                  <a:txBody>
                    <a:bodyPr/>
                    <a:lstStyle/>
                    <a:p>
                      <a:pPr algn="ctr"/>
                      <a:endParaRPr lang="en-IN" sz="1400"/>
                    </a:p>
                  </a:txBody>
                  <a:tcPr/>
                </a:tc>
                <a:tc>
                  <a:txBody>
                    <a:bodyPr/>
                    <a:lstStyle/>
                    <a:p>
                      <a:pPr algn="ctr"/>
                      <a:r>
                        <a:rPr lang="en-IN" sz="1400" dirty="0"/>
                        <a:t>0.33</a:t>
                      </a:r>
                    </a:p>
                  </a:txBody>
                  <a:tcPr/>
                </a:tc>
                <a:tc>
                  <a:txBody>
                    <a:bodyPr/>
                    <a:lstStyle/>
                    <a:p>
                      <a:pPr algn="ctr"/>
                      <a:r>
                        <a:rPr lang="en-IN" sz="1400" dirty="0"/>
                        <a:t>0.20</a:t>
                      </a:r>
                    </a:p>
                  </a:txBody>
                  <a:tcPr/>
                </a:tc>
                <a:tc>
                  <a:txBody>
                    <a:bodyPr/>
                    <a:lstStyle/>
                    <a:p>
                      <a:pPr algn="ctr"/>
                      <a:r>
                        <a:rPr lang="en-IN" sz="1400" dirty="0"/>
                        <a:t>0.70</a:t>
                      </a:r>
                    </a:p>
                  </a:txBody>
                  <a:tcPr/>
                </a:tc>
                <a:tc>
                  <a:txBody>
                    <a:bodyPr/>
                    <a:lstStyle/>
                    <a:p>
                      <a:pPr algn="ctr"/>
                      <a:r>
                        <a:rPr lang="en-IN" sz="1400" dirty="0"/>
                        <a:t>0.125</a:t>
                      </a:r>
                    </a:p>
                  </a:txBody>
                  <a:tcPr/>
                </a:tc>
                <a:extLst>
                  <a:ext uri="{0D108BD9-81ED-4DB2-BD59-A6C34878D82A}">
                    <a16:rowId xmlns:a16="http://schemas.microsoft.com/office/drawing/2014/main" val="1372473532"/>
                  </a:ext>
                </a:extLst>
              </a:tr>
              <a:tr h="376853">
                <a:tc>
                  <a:txBody>
                    <a:bodyPr/>
                    <a:lstStyle/>
                    <a:p>
                      <a:pPr algn="ctr"/>
                      <a:endParaRPr lang="en-IN" sz="1400"/>
                    </a:p>
                  </a:txBody>
                  <a:tcPr/>
                </a:tc>
                <a:tc>
                  <a:txBody>
                    <a:bodyPr/>
                    <a:lstStyle/>
                    <a:p>
                      <a:pPr algn="ctr"/>
                      <a:endParaRPr lang="en-IN" sz="1400"/>
                    </a:p>
                  </a:txBody>
                  <a:tcPr/>
                </a:tc>
                <a:tc>
                  <a:txBody>
                    <a:bodyPr/>
                    <a:lstStyle/>
                    <a:p>
                      <a:pPr algn="ctr"/>
                      <a:r>
                        <a:rPr lang="en-IN" sz="1400" dirty="0"/>
                        <a:t>0.37</a:t>
                      </a:r>
                    </a:p>
                  </a:txBody>
                  <a:tcPr/>
                </a:tc>
                <a:tc>
                  <a:txBody>
                    <a:bodyPr/>
                    <a:lstStyle/>
                    <a:p>
                      <a:pPr algn="ctr"/>
                      <a:r>
                        <a:rPr lang="en-IN" sz="1400" dirty="0"/>
                        <a:t>0.55</a:t>
                      </a:r>
                    </a:p>
                  </a:txBody>
                  <a:tcPr/>
                </a:tc>
                <a:tc>
                  <a:txBody>
                    <a:bodyPr/>
                    <a:lstStyle/>
                    <a:p>
                      <a:pPr algn="ctr"/>
                      <a:r>
                        <a:rPr lang="en-IN" sz="1400" dirty="0"/>
                        <a:t>0.73</a:t>
                      </a:r>
                    </a:p>
                  </a:txBody>
                  <a:tcPr/>
                </a:tc>
                <a:tc>
                  <a:txBody>
                    <a:bodyPr/>
                    <a:lstStyle/>
                    <a:p>
                      <a:pPr algn="ctr"/>
                      <a:r>
                        <a:rPr lang="en-IN" sz="1400" dirty="0"/>
                        <a:t>0.016</a:t>
                      </a:r>
                    </a:p>
                  </a:txBody>
                  <a:tcPr/>
                </a:tc>
                <a:extLst>
                  <a:ext uri="{0D108BD9-81ED-4DB2-BD59-A6C34878D82A}">
                    <a16:rowId xmlns:a16="http://schemas.microsoft.com/office/drawing/2014/main" val="2299536957"/>
                  </a:ext>
                </a:extLst>
              </a:tr>
              <a:tr h="376853">
                <a:tc>
                  <a:txBody>
                    <a:bodyPr/>
                    <a:lstStyle/>
                    <a:p>
                      <a:pPr algn="ctr"/>
                      <a:endParaRPr lang="en-IN" sz="1400"/>
                    </a:p>
                  </a:txBody>
                  <a:tcPr/>
                </a:tc>
                <a:tc>
                  <a:txBody>
                    <a:bodyPr/>
                    <a:lstStyle/>
                    <a:p>
                      <a:pPr algn="ctr"/>
                      <a:endParaRPr lang="en-IN" sz="1400"/>
                    </a:p>
                  </a:txBody>
                  <a:tcPr/>
                </a:tc>
                <a:tc>
                  <a:txBody>
                    <a:bodyPr/>
                    <a:lstStyle/>
                    <a:p>
                      <a:pPr algn="ctr"/>
                      <a:r>
                        <a:rPr lang="en-IN" sz="1400" dirty="0"/>
                        <a:t>0.44</a:t>
                      </a:r>
                    </a:p>
                  </a:txBody>
                  <a:tcPr/>
                </a:tc>
                <a:tc>
                  <a:txBody>
                    <a:bodyPr/>
                    <a:lstStyle/>
                    <a:p>
                      <a:pPr algn="ctr"/>
                      <a:r>
                        <a:rPr lang="en-IN" sz="1400" dirty="0"/>
                        <a:t>0.39</a:t>
                      </a:r>
                    </a:p>
                  </a:txBody>
                  <a:tcPr/>
                </a:tc>
                <a:tc>
                  <a:txBody>
                    <a:bodyPr/>
                    <a:lstStyle/>
                    <a:p>
                      <a:pPr algn="ctr"/>
                      <a:r>
                        <a:rPr lang="en-IN" sz="1400" dirty="0"/>
                        <a:t>0.78</a:t>
                      </a:r>
                    </a:p>
                  </a:txBody>
                  <a:tcPr/>
                </a:tc>
                <a:tc>
                  <a:txBody>
                    <a:bodyPr/>
                    <a:lstStyle/>
                    <a:p>
                      <a:pPr algn="ctr"/>
                      <a:r>
                        <a:rPr lang="en-IN" sz="1400" dirty="0"/>
                        <a:t>0.078</a:t>
                      </a:r>
                    </a:p>
                  </a:txBody>
                  <a:tcPr/>
                </a:tc>
                <a:extLst>
                  <a:ext uri="{0D108BD9-81ED-4DB2-BD59-A6C34878D82A}">
                    <a16:rowId xmlns:a16="http://schemas.microsoft.com/office/drawing/2014/main" val="2209447382"/>
                  </a:ext>
                </a:extLst>
              </a:tr>
              <a:tr h="376853">
                <a:tc>
                  <a:txBody>
                    <a:bodyPr/>
                    <a:lstStyle/>
                    <a:p>
                      <a:pPr algn="ctr"/>
                      <a:endParaRPr lang="en-IN" sz="1400"/>
                    </a:p>
                  </a:txBody>
                  <a:tcPr/>
                </a:tc>
                <a:tc>
                  <a:txBody>
                    <a:bodyPr/>
                    <a:lstStyle/>
                    <a:p>
                      <a:pPr algn="ctr"/>
                      <a:endParaRPr lang="en-IN" sz="1400"/>
                    </a:p>
                  </a:txBody>
                  <a:tcPr/>
                </a:tc>
                <a:tc>
                  <a:txBody>
                    <a:bodyPr/>
                    <a:lstStyle/>
                    <a:p>
                      <a:pPr algn="ctr"/>
                      <a:r>
                        <a:rPr lang="en-IN" sz="1400" dirty="0"/>
                        <a:t>0.44</a:t>
                      </a:r>
                    </a:p>
                  </a:txBody>
                  <a:tcPr/>
                </a:tc>
                <a:tc>
                  <a:txBody>
                    <a:bodyPr/>
                    <a:lstStyle/>
                    <a:p>
                      <a:pPr algn="ctr"/>
                      <a:r>
                        <a:rPr lang="en-IN" sz="1400" dirty="0"/>
                        <a:t>0.54</a:t>
                      </a:r>
                    </a:p>
                  </a:txBody>
                  <a:tcPr/>
                </a:tc>
                <a:tc>
                  <a:txBody>
                    <a:bodyPr/>
                    <a:lstStyle/>
                    <a:p>
                      <a:pPr algn="ctr"/>
                      <a:r>
                        <a:rPr lang="en-IN" sz="1400" dirty="0"/>
                        <a:t>0.78</a:t>
                      </a:r>
                    </a:p>
                  </a:txBody>
                  <a:tcPr/>
                </a:tc>
                <a:tc>
                  <a:txBody>
                    <a:bodyPr/>
                    <a:lstStyle/>
                    <a:p>
                      <a:pPr algn="ctr"/>
                      <a:r>
                        <a:rPr lang="en-IN" sz="1400" dirty="0"/>
                        <a:t>0.030</a:t>
                      </a:r>
                    </a:p>
                  </a:txBody>
                  <a:tcPr/>
                </a:tc>
                <a:extLst>
                  <a:ext uri="{0D108BD9-81ED-4DB2-BD59-A6C34878D82A}">
                    <a16:rowId xmlns:a16="http://schemas.microsoft.com/office/drawing/2014/main" val="3565665556"/>
                  </a:ext>
                </a:extLst>
              </a:tr>
              <a:tr h="376853">
                <a:tc>
                  <a:txBody>
                    <a:bodyPr/>
                    <a:lstStyle/>
                    <a:p>
                      <a:pPr algn="ctr"/>
                      <a:endParaRPr lang="en-IN" sz="1400"/>
                    </a:p>
                  </a:txBody>
                  <a:tcPr/>
                </a:tc>
                <a:tc>
                  <a:txBody>
                    <a:bodyPr/>
                    <a:lstStyle/>
                    <a:p>
                      <a:pPr algn="ctr"/>
                      <a:endParaRPr lang="en-IN" sz="1400"/>
                    </a:p>
                  </a:txBody>
                  <a:tcPr/>
                </a:tc>
                <a:tc>
                  <a:txBody>
                    <a:bodyPr/>
                    <a:lstStyle/>
                    <a:p>
                      <a:pPr algn="ctr"/>
                      <a:r>
                        <a:rPr lang="en-IN" sz="1400" dirty="0"/>
                        <a:t>0.57</a:t>
                      </a:r>
                    </a:p>
                  </a:txBody>
                  <a:tcPr/>
                </a:tc>
                <a:tc>
                  <a:txBody>
                    <a:bodyPr/>
                    <a:lstStyle/>
                    <a:p>
                      <a:pPr algn="ctr"/>
                      <a:r>
                        <a:rPr lang="en-IN" sz="1400" dirty="0"/>
                        <a:t>0.53</a:t>
                      </a:r>
                    </a:p>
                  </a:txBody>
                  <a:tcPr/>
                </a:tc>
                <a:tc>
                  <a:txBody>
                    <a:bodyPr/>
                    <a:lstStyle/>
                    <a:p>
                      <a:pPr algn="ctr"/>
                      <a:r>
                        <a:rPr lang="en-IN" sz="1400" dirty="0"/>
                        <a:t>0.88</a:t>
                      </a:r>
                    </a:p>
                  </a:txBody>
                  <a:tcPr/>
                </a:tc>
                <a:tc>
                  <a:txBody>
                    <a:bodyPr/>
                    <a:lstStyle/>
                    <a:p>
                      <a:pPr algn="ctr"/>
                      <a:r>
                        <a:rPr lang="en-IN" sz="1400" dirty="0"/>
                        <a:t>0.062</a:t>
                      </a:r>
                    </a:p>
                  </a:txBody>
                  <a:tcPr/>
                </a:tc>
                <a:extLst>
                  <a:ext uri="{0D108BD9-81ED-4DB2-BD59-A6C34878D82A}">
                    <a16:rowId xmlns:a16="http://schemas.microsoft.com/office/drawing/2014/main" val="4007045845"/>
                  </a:ext>
                </a:extLst>
              </a:tr>
              <a:tr h="376853">
                <a:tc>
                  <a:txBody>
                    <a:bodyPr/>
                    <a:lstStyle/>
                    <a:p>
                      <a:pPr algn="ctr"/>
                      <a:endParaRPr lang="en-IN" sz="1400"/>
                    </a:p>
                  </a:txBody>
                  <a:tcPr/>
                </a:tc>
                <a:tc>
                  <a:txBody>
                    <a:bodyPr/>
                    <a:lstStyle/>
                    <a:p>
                      <a:pPr algn="ctr"/>
                      <a:endParaRPr lang="en-IN" sz="1400"/>
                    </a:p>
                  </a:txBody>
                  <a:tcPr/>
                </a:tc>
                <a:tc>
                  <a:txBody>
                    <a:bodyPr/>
                    <a:lstStyle/>
                    <a:p>
                      <a:pPr algn="ctr"/>
                      <a:r>
                        <a:rPr lang="en-IN" sz="1400" dirty="0"/>
                        <a:t>0.93</a:t>
                      </a:r>
                    </a:p>
                  </a:txBody>
                  <a:tcPr/>
                </a:tc>
                <a:tc>
                  <a:txBody>
                    <a:bodyPr/>
                    <a:lstStyle/>
                    <a:p>
                      <a:pPr algn="ctr"/>
                      <a:r>
                        <a:rPr lang="en-IN" sz="1400" dirty="0"/>
                        <a:t>1.00</a:t>
                      </a:r>
                    </a:p>
                  </a:txBody>
                  <a:tcPr/>
                </a:tc>
                <a:tc>
                  <a:txBody>
                    <a:bodyPr/>
                    <a:lstStyle/>
                    <a:p>
                      <a:pPr algn="ctr"/>
                      <a:r>
                        <a:rPr lang="en-IN" sz="1400" dirty="0"/>
                        <a:t>1.14</a:t>
                      </a:r>
                    </a:p>
                  </a:txBody>
                  <a:tcPr/>
                </a:tc>
                <a:tc>
                  <a:txBody>
                    <a:bodyPr/>
                    <a:lstStyle/>
                    <a:p>
                      <a:pPr algn="ctr"/>
                      <a:r>
                        <a:rPr lang="en-IN" sz="1400" dirty="0"/>
                        <a:t>0.010</a:t>
                      </a:r>
                    </a:p>
                  </a:txBody>
                  <a:tcPr/>
                </a:tc>
                <a:extLst>
                  <a:ext uri="{0D108BD9-81ED-4DB2-BD59-A6C34878D82A}">
                    <a16:rowId xmlns:a16="http://schemas.microsoft.com/office/drawing/2014/main" val="2219207451"/>
                  </a:ext>
                </a:extLst>
              </a:tr>
              <a:tr h="376853">
                <a:tc>
                  <a:txBody>
                    <a:bodyPr/>
                    <a:lstStyle/>
                    <a:p>
                      <a:pPr algn="ctr"/>
                      <a:endParaRPr lang="en-IN" sz="1400"/>
                    </a:p>
                  </a:txBody>
                  <a:tcPr/>
                </a:tc>
                <a:tc>
                  <a:txBody>
                    <a:bodyPr/>
                    <a:lstStyle/>
                    <a:p>
                      <a:pPr algn="ctr"/>
                      <a:endParaRPr lang="en-IN" sz="1400"/>
                    </a:p>
                  </a:txBody>
                  <a:tcPr/>
                </a:tc>
                <a:tc>
                  <a:txBody>
                    <a:bodyPr/>
                    <a:lstStyle/>
                    <a:p>
                      <a:pPr algn="ctr"/>
                      <a:r>
                        <a:rPr lang="en-IN" sz="1400" dirty="0"/>
                        <a:t>1.00</a:t>
                      </a:r>
                    </a:p>
                  </a:txBody>
                  <a:tcPr/>
                </a:tc>
                <a:tc>
                  <a:txBody>
                    <a:bodyPr/>
                    <a:lstStyle/>
                    <a:p>
                      <a:pPr algn="ctr"/>
                      <a:r>
                        <a:rPr lang="en-IN" sz="1400" dirty="0"/>
                        <a:t>0.61</a:t>
                      </a:r>
                    </a:p>
                  </a:txBody>
                  <a:tcPr/>
                </a:tc>
                <a:tc>
                  <a:txBody>
                    <a:bodyPr/>
                    <a:lstStyle/>
                    <a:p>
                      <a:pPr algn="ctr"/>
                      <a:r>
                        <a:rPr lang="en-IN" sz="1400" dirty="0"/>
                        <a:t>1.20</a:t>
                      </a:r>
                    </a:p>
                  </a:txBody>
                  <a:tcPr/>
                </a:tc>
                <a:tc>
                  <a:txBody>
                    <a:bodyPr/>
                    <a:lstStyle/>
                    <a:p>
                      <a:pPr algn="ctr"/>
                      <a:r>
                        <a:rPr lang="en-IN" sz="1400" dirty="0"/>
                        <a:t>0.176</a:t>
                      </a:r>
                    </a:p>
                  </a:txBody>
                  <a:tcPr/>
                </a:tc>
                <a:extLst>
                  <a:ext uri="{0D108BD9-81ED-4DB2-BD59-A6C34878D82A}">
                    <a16:rowId xmlns:a16="http://schemas.microsoft.com/office/drawing/2014/main" val="3716312817"/>
                  </a:ext>
                </a:extLst>
              </a:tr>
              <a:tr h="376853">
                <a:tc>
                  <a:txBody>
                    <a:bodyPr/>
                    <a:lstStyle/>
                    <a:p>
                      <a:pPr algn="ctr"/>
                      <a:endParaRPr lang="en-IN" sz="1200" dirty="0"/>
                    </a:p>
                  </a:txBody>
                  <a:tcPr/>
                </a:tc>
                <a:tc>
                  <a:txBody>
                    <a:bodyPr/>
                    <a:lstStyle/>
                    <a:p>
                      <a:pPr algn="ctr"/>
                      <a:endParaRPr lang="en-IN" sz="1400"/>
                    </a:p>
                  </a:txBody>
                  <a:tcPr/>
                </a:tc>
                <a:tc>
                  <a:txBody>
                    <a:bodyPr/>
                    <a:lstStyle/>
                    <a:p>
                      <a:pPr algn="ctr"/>
                      <a:endParaRPr lang="en-IN" sz="1400" dirty="0"/>
                    </a:p>
                  </a:txBody>
                  <a:tcPr/>
                </a:tc>
                <a:tc>
                  <a:txBody>
                    <a:bodyPr/>
                    <a:lstStyle/>
                    <a:p>
                      <a:pPr algn="ctr"/>
                      <a:endParaRPr lang="en-IN" sz="1400" dirty="0"/>
                    </a:p>
                  </a:txBody>
                  <a:tcPr/>
                </a:tc>
                <a:tc>
                  <a:txBody>
                    <a:bodyPr/>
                    <a:lstStyle/>
                    <a:p>
                      <a:pPr algn="ctr"/>
                      <a:r>
                        <a:rPr lang="en-IN" sz="1400" dirty="0"/>
                        <a:t>Total SSE</a:t>
                      </a:r>
                    </a:p>
                  </a:txBody>
                  <a:tcPr/>
                </a:tc>
                <a:tc>
                  <a:txBody>
                    <a:bodyPr/>
                    <a:lstStyle/>
                    <a:p>
                      <a:pPr algn="ctr"/>
                      <a:r>
                        <a:rPr lang="en-IN" sz="1400" dirty="0"/>
                        <a:t>0.677</a:t>
                      </a:r>
                    </a:p>
                  </a:txBody>
                  <a:tcPr/>
                </a:tc>
                <a:extLst>
                  <a:ext uri="{0D108BD9-81ED-4DB2-BD59-A6C34878D82A}">
                    <a16:rowId xmlns:a16="http://schemas.microsoft.com/office/drawing/2014/main" val="2516800404"/>
                  </a:ext>
                </a:extLst>
              </a:tr>
            </a:tbl>
          </a:graphicData>
        </a:graphic>
      </p:graphicFrame>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126259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Step </a:t>
            </a:r>
            <a:r>
              <a:rPr lang="en-US"/>
              <a:t>1:</a:t>
            </a:r>
            <a:endParaRPr lang="en-US" dirty="0"/>
          </a:p>
        </p:txBody>
      </p:sp>
      <p:sp>
        <p:nvSpPr>
          <p:cNvPr id="7" name="TextBox 6">
            <a:extLst>
              <a:ext uri="{FF2B5EF4-FFF2-40B4-BE49-F238E27FC236}">
                <a16:creationId xmlns:a16="http://schemas.microsoft.com/office/drawing/2014/main" id="{83782838-3691-4D7A-839A-846E0727E105}"/>
              </a:ext>
            </a:extLst>
          </p:cNvPr>
          <p:cNvSpPr txBox="1"/>
          <p:nvPr/>
        </p:nvSpPr>
        <p:spPr>
          <a:xfrm>
            <a:off x="670560" y="1376680"/>
            <a:ext cx="10607040" cy="523220"/>
          </a:xfrm>
          <a:prstGeom prst="rect">
            <a:avLst/>
          </a:prstGeom>
          <a:noFill/>
        </p:spPr>
        <p:txBody>
          <a:bodyPr wrap="square" rtlCol="0">
            <a:spAutoFit/>
          </a:bodyPr>
          <a:lstStyle/>
          <a:p>
            <a:r>
              <a:rPr lang="en-IN" sz="2800" dirty="0"/>
              <a:t>Predict and calculate the error</a:t>
            </a:r>
          </a:p>
        </p:txBody>
      </p:sp>
    </p:spTree>
    <p:extLst>
      <p:ext uri="{BB962C8B-B14F-4D97-AF65-F5344CB8AC3E}">
        <p14:creationId xmlns:p14="http://schemas.microsoft.com/office/powerpoint/2010/main" val="190329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18</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9FF46BC6-01C1-41CF-939A-583EBC56B36F}"/>
              </a:ext>
            </a:extLst>
          </p:cNvPr>
          <p:cNvGraphicFramePr>
            <a:graphicFrameLocks noGrp="1"/>
          </p:cNvGraphicFramePr>
          <p:nvPr>
            <p:extLst>
              <p:ext uri="{D42A27DB-BD31-4B8C-83A1-F6EECF244321}">
                <p14:modId xmlns:p14="http://schemas.microsoft.com/office/powerpoint/2010/main" val="4090102852"/>
              </p:ext>
            </p:extLst>
          </p:nvPr>
        </p:nvGraphicFramePr>
        <p:xfrm>
          <a:off x="4907280" y="1248010"/>
          <a:ext cx="7198083" cy="4138290"/>
        </p:xfrm>
        <a:graphic>
          <a:graphicData uri="http://schemas.openxmlformats.org/drawingml/2006/table">
            <a:tbl>
              <a:tblPr firstRow="1" lastRow="1" bandRow="1">
                <a:tableStyleId>{0660B408-B3CF-4A94-85FC-2B1E0A45F4A2}</a:tableStyleId>
              </a:tblPr>
              <a:tblGrid>
                <a:gridCol w="626249">
                  <a:extLst>
                    <a:ext uri="{9D8B030D-6E8A-4147-A177-3AD203B41FA5}">
                      <a16:colId xmlns:a16="http://schemas.microsoft.com/office/drawing/2014/main" val="464899164"/>
                    </a:ext>
                  </a:extLst>
                </a:gridCol>
                <a:gridCol w="531702">
                  <a:extLst>
                    <a:ext uri="{9D8B030D-6E8A-4147-A177-3AD203B41FA5}">
                      <a16:colId xmlns:a16="http://schemas.microsoft.com/office/drawing/2014/main" val="2000434101"/>
                    </a:ext>
                  </a:extLst>
                </a:gridCol>
                <a:gridCol w="778411">
                  <a:extLst>
                    <a:ext uri="{9D8B030D-6E8A-4147-A177-3AD203B41FA5}">
                      <a16:colId xmlns:a16="http://schemas.microsoft.com/office/drawing/2014/main" val="1668140455"/>
                    </a:ext>
                  </a:extLst>
                </a:gridCol>
                <a:gridCol w="493774">
                  <a:extLst>
                    <a:ext uri="{9D8B030D-6E8A-4147-A177-3AD203B41FA5}">
                      <a16:colId xmlns:a16="http://schemas.microsoft.com/office/drawing/2014/main" val="3780584040"/>
                    </a:ext>
                  </a:extLst>
                </a:gridCol>
                <a:gridCol w="689143">
                  <a:extLst>
                    <a:ext uri="{9D8B030D-6E8A-4147-A177-3AD203B41FA5}">
                      <a16:colId xmlns:a16="http://schemas.microsoft.com/office/drawing/2014/main" val="3314631077"/>
                    </a:ext>
                  </a:extLst>
                </a:gridCol>
                <a:gridCol w="993038">
                  <a:extLst>
                    <a:ext uri="{9D8B030D-6E8A-4147-A177-3AD203B41FA5}">
                      <a16:colId xmlns:a16="http://schemas.microsoft.com/office/drawing/2014/main" val="2444619201"/>
                    </a:ext>
                  </a:extLst>
                </a:gridCol>
                <a:gridCol w="1542883">
                  <a:extLst>
                    <a:ext uri="{9D8B030D-6E8A-4147-A177-3AD203B41FA5}">
                      <a16:colId xmlns:a16="http://schemas.microsoft.com/office/drawing/2014/main" val="2848913897"/>
                    </a:ext>
                  </a:extLst>
                </a:gridCol>
                <a:gridCol w="1542883">
                  <a:extLst>
                    <a:ext uri="{9D8B030D-6E8A-4147-A177-3AD203B41FA5}">
                      <a16:colId xmlns:a16="http://schemas.microsoft.com/office/drawing/2014/main" val="2074410347"/>
                    </a:ext>
                  </a:extLst>
                </a:gridCol>
              </a:tblGrid>
              <a:tr h="397466">
                <a:tc>
                  <a:txBody>
                    <a:bodyPr/>
                    <a:lstStyle/>
                    <a:p>
                      <a:pPr algn="ctr"/>
                      <a:r>
                        <a:rPr lang="en-IN" sz="1200" dirty="0">
                          <a:latin typeface="+mn-lt"/>
                        </a:rPr>
                        <a:t>A</a:t>
                      </a:r>
                    </a:p>
                  </a:txBody>
                  <a:tcPr/>
                </a:tc>
                <a:tc>
                  <a:txBody>
                    <a:bodyPr/>
                    <a:lstStyle/>
                    <a:p>
                      <a:pPr algn="ctr"/>
                      <a:r>
                        <a:rPr lang="en-IN" sz="1200" dirty="0">
                          <a:latin typeface="+mn-lt"/>
                        </a:rPr>
                        <a:t>B</a:t>
                      </a:r>
                    </a:p>
                  </a:txBody>
                  <a:tcPr/>
                </a:tc>
                <a:tc>
                  <a:txBody>
                    <a:bodyPr/>
                    <a:lstStyle/>
                    <a:p>
                      <a:pPr algn="ctr"/>
                      <a:r>
                        <a:rPr lang="en-IN" sz="1200" dirty="0">
                          <a:latin typeface="+mn-lt"/>
                        </a:rPr>
                        <a:t>X</a:t>
                      </a:r>
                    </a:p>
                  </a:txBody>
                  <a:tcPr/>
                </a:tc>
                <a:tc>
                  <a:txBody>
                    <a:bodyPr/>
                    <a:lstStyle/>
                    <a:p>
                      <a:pPr algn="ctr"/>
                      <a:r>
                        <a:rPr lang="en-IN" sz="1200" dirty="0">
                          <a:latin typeface="+mn-lt"/>
                        </a:rPr>
                        <a:t>Y</a:t>
                      </a:r>
                    </a:p>
                  </a:txBody>
                  <a:tcPr/>
                </a:tc>
                <a:tc>
                  <a:txBody>
                    <a:bodyPr/>
                    <a:lstStyle/>
                    <a:p>
                      <a:pPr algn="ctr"/>
                      <a:r>
                        <a:rPr lang="en-IN" sz="1200" dirty="0">
                          <a:latin typeface="+mn-lt"/>
                        </a:rPr>
                        <a:t>YP = A+BX</a:t>
                      </a:r>
                    </a:p>
                  </a:txBody>
                  <a:tcPr/>
                </a:tc>
                <a:tc>
                  <a:txBody>
                    <a:bodyPr/>
                    <a:lstStyle/>
                    <a:p>
                      <a:pPr algn="ctr"/>
                      <a:r>
                        <a:rPr lang="en-IN" sz="1200" dirty="0">
                          <a:latin typeface="+mn-lt"/>
                        </a:rPr>
                        <a:t>SSE = ½(Y - YP)^2</a:t>
                      </a:r>
                    </a:p>
                  </a:txBody>
                  <a:tcPr/>
                </a:tc>
                <a:tc>
                  <a:txBody>
                    <a:bodyPr/>
                    <a:lstStyle/>
                    <a:p>
                      <a:pPr algn="ctr"/>
                      <a:r>
                        <a:rPr lang="en-IN" sz="1200" dirty="0">
                          <a:latin typeface="+mn-lt"/>
                          <a:cs typeface="Calibri" panose="020F0502020204030204" pitchFamily="34" charset="0"/>
                        </a:rPr>
                        <a:t>∂SSE/∂a = -(Y –YP)</a:t>
                      </a:r>
                      <a:endParaRPr lang="en-IN" sz="12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latin typeface="+mn-lt"/>
                          <a:cs typeface="Calibri" panose="020F0502020204030204" pitchFamily="34" charset="0"/>
                        </a:rPr>
                        <a:t>∂SSE/∂b = -(Y –YP)</a:t>
                      </a:r>
                      <a:endParaRPr lang="en-IN" sz="1200" dirty="0">
                        <a:latin typeface="+mn-lt"/>
                      </a:endParaRPr>
                    </a:p>
                    <a:p>
                      <a:pPr algn="ctr"/>
                      <a:endParaRPr lang="en-IN" sz="1200" dirty="0">
                        <a:latin typeface="+mn-lt"/>
                      </a:endParaRPr>
                    </a:p>
                  </a:txBody>
                  <a:tcPr/>
                </a:tc>
                <a:extLst>
                  <a:ext uri="{0D108BD9-81ED-4DB2-BD59-A6C34878D82A}">
                    <a16:rowId xmlns:a16="http://schemas.microsoft.com/office/drawing/2014/main" val="1221346037"/>
                  </a:ext>
                </a:extLst>
              </a:tr>
              <a:tr h="322389">
                <a:tc>
                  <a:txBody>
                    <a:bodyPr/>
                    <a:lstStyle/>
                    <a:p>
                      <a:pPr algn="ctr"/>
                      <a:r>
                        <a:rPr lang="en-IN" sz="1200" dirty="0">
                          <a:latin typeface="+mn-lt"/>
                        </a:rPr>
                        <a:t>0.45</a:t>
                      </a:r>
                    </a:p>
                  </a:txBody>
                  <a:tcPr/>
                </a:tc>
                <a:tc>
                  <a:txBody>
                    <a:bodyPr/>
                    <a:lstStyle/>
                    <a:p>
                      <a:pPr algn="ctr"/>
                      <a:r>
                        <a:rPr lang="en-IN" sz="1200" dirty="0">
                          <a:latin typeface="+mn-lt"/>
                        </a:rPr>
                        <a:t>0.75</a:t>
                      </a:r>
                    </a:p>
                  </a:txBody>
                  <a:tcPr/>
                </a:tc>
                <a:tc>
                  <a:txBody>
                    <a:bodyPr/>
                    <a:lstStyle/>
                    <a:p>
                      <a:pPr algn="ctr"/>
                      <a:r>
                        <a:rPr lang="en-IN" sz="1200" dirty="0">
                          <a:latin typeface="+mn-lt"/>
                        </a:rPr>
                        <a:t>0</a:t>
                      </a:r>
                    </a:p>
                  </a:txBody>
                  <a:tcPr/>
                </a:tc>
                <a:tc>
                  <a:txBody>
                    <a:bodyPr/>
                    <a:lstStyle/>
                    <a:p>
                      <a:pPr algn="ctr"/>
                      <a:r>
                        <a:rPr lang="en-IN" sz="1200" dirty="0">
                          <a:latin typeface="+mn-lt"/>
                        </a:rPr>
                        <a:t>0</a:t>
                      </a:r>
                    </a:p>
                  </a:txBody>
                  <a:tcPr/>
                </a:tc>
                <a:tc>
                  <a:txBody>
                    <a:bodyPr/>
                    <a:lstStyle/>
                    <a:p>
                      <a:pPr algn="ctr"/>
                      <a:r>
                        <a:rPr lang="en-IN" sz="1200" dirty="0">
                          <a:latin typeface="+mn-lt"/>
                        </a:rPr>
                        <a:t>0.45</a:t>
                      </a:r>
                    </a:p>
                  </a:txBody>
                  <a:tcPr/>
                </a:tc>
                <a:tc>
                  <a:txBody>
                    <a:bodyPr/>
                    <a:lstStyle/>
                    <a:p>
                      <a:pPr algn="ctr"/>
                      <a:r>
                        <a:rPr lang="en-IN" sz="1200" dirty="0">
                          <a:latin typeface="+mn-lt"/>
                        </a:rPr>
                        <a:t>0.101</a:t>
                      </a:r>
                    </a:p>
                  </a:txBody>
                  <a:tcPr/>
                </a:tc>
                <a:tc>
                  <a:txBody>
                    <a:bodyPr/>
                    <a:lstStyle/>
                    <a:p>
                      <a:pPr algn="ctr"/>
                      <a:r>
                        <a:rPr lang="en-IN" sz="1200" dirty="0">
                          <a:latin typeface="+mn-lt"/>
                        </a:rPr>
                        <a:t>0.45</a:t>
                      </a:r>
                    </a:p>
                  </a:txBody>
                  <a:tcPr/>
                </a:tc>
                <a:tc>
                  <a:txBody>
                    <a:bodyPr/>
                    <a:lstStyle/>
                    <a:p>
                      <a:pPr algn="ctr"/>
                      <a:r>
                        <a:rPr lang="en-IN" sz="1200" dirty="0">
                          <a:latin typeface="+mn-lt"/>
                        </a:rPr>
                        <a:t>0.00</a:t>
                      </a:r>
                    </a:p>
                  </a:txBody>
                  <a:tcPr/>
                </a:tc>
                <a:extLst>
                  <a:ext uri="{0D108BD9-81ED-4DB2-BD59-A6C34878D82A}">
                    <a16:rowId xmlns:a16="http://schemas.microsoft.com/office/drawing/2014/main" val="2990415545"/>
                  </a:ext>
                </a:extLst>
              </a:tr>
              <a:tr h="322389">
                <a:tc>
                  <a:txBody>
                    <a:bodyPr/>
                    <a:lstStyle/>
                    <a:p>
                      <a:pPr algn="ctr"/>
                      <a:endParaRPr lang="en-IN" sz="1200">
                        <a:latin typeface="+mn-lt"/>
                      </a:endParaRPr>
                    </a:p>
                  </a:txBody>
                  <a:tcPr/>
                </a:tc>
                <a:tc>
                  <a:txBody>
                    <a:bodyPr/>
                    <a:lstStyle/>
                    <a:p>
                      <a:pPr algn="ctr"/>
                      <a:endParaRPr lang="en-IN" sz="1200">
                        <a:latin typeface="+mn-lt"/>
                      </a:endParaRPr>
                    </a:p>
                  </a:txBody>
                  <a:tcPr/>
                </a:tc>
                <a:tc>
                  <a:txBody>
                    <a:bodyPr/>
                    <a:lstStyle/>
                    <a:p>
                      <a:pPr algn="ctr"/>
                      <a:r>
                        <a:rPr lang="en-IN" sz="1200" dirty="0">
                          <a:latin typeface="+mn-lt"/>
                        </a:rPr>
                        <a:t>0.22</a:t>
                      </a:r>
                    </a:p>
                  </a:txBody>
                  <a:tcPr/>
                </a:tc>
                <a:tc>
                  <a:txBody>
                    <a:bodyPr/>
                    <a:lstStyle/>
                    <a:p>
                      <a:pPr algn="ctr"/>
                      <a:r>
                        <a:rPr lang="en-IN" sz="1200" dirty="0">
                          <a:latin typeface="+mn-lt"/>
                        </a:rPr>
                        <a:t>0.22</a:t>
                      </a:r>
                    </a:p>
                  </a:txBody>
                  <a:tcPr/>
                </a:tc>
                <a:tc>
                  <a:txBody>
                    <a:bodyPr/>
                    <a:lstStyle/>
                    <a:p>
                      <a:pPr algn="ctr"/>
                      <a:r>
                        <a:rPr lang="en-IN" sz="1200" dirty="0">
                          <a:latin typeface="+mn-lt"/>
                        </a:rPr>
                        <a:t>0.62</a:t>
                      </a:r>
                    </a:p>
                  </a:txBody>
                  <a:tcPr/>
                </a:tc>
                <a:tc>
                  <a:txBody>
                    <a:bodyPr/>
                    <a:lstStyle/>
                    <a:p>
                      <a:pPr algn="ctr"/>
                      <a:r>
                        <a:rPr lang="en-IN" sz="1200" dirty="0">
                          <a:latin typeface="+mn-lt"/>
                        </a:rPr>
                        <a:t>0.077</a:t>
                      </a:r>
                    </a:p>
                  </a:txBody>
                  <a:tcPr/>
                </a:tc>
                <a:tc>
                  <a:txBody>
                    <a:bodyPr/>
                    <a:lstStyle/>
                    <a:p>
                      <a:pPr algn="ctr"/>
                      <a:r>
                        <a:rPr lang="en-IN" sz="1200" dirty="0">
                          <a:latin typeface="+mn-lt"/>
                        </a:rPr>
                        <a:t>0.39</a:t>
                      </a:r>
                    </a:p>
                  </a:txBody>
                  <a:tcPr/>
                </a:tc>
                <a:tc>
                  <a:txBody>
                    <a:bodyPr/>
                    <a:lstStyle/>
                    <a:p>
                      <a:pPr algn="ctr"/>
                      <a:r>
                        <a:rPr lang="en-IN" sz="1200" dirty="0">
                          <a:latin typeface="+mn-lt"/>
                        </a:rPr>
                        <a:t>0.09</a:t>
                      </a:r>
                    </a:p>
                  </a:txBody>
                  <a:tcPr/>
                </a:tc>
                <a:extLst>
                  <a:ext uri="{0D108BD9-81ED-4DB2-BD59-A6C34878D82A}">
                    <a16:rowId xmlns:a16="http://schemas.microsoft.com/office/drawing/2014/main" val="4283834192"/>
                  </a:ext>
                </a:extLst>
              </a:tr>
              <a:tr h="322389">
                <a:tc>
                  <a:txBody>
                    <a:bodyPr/>
                    <a:lstStyle/>
                    <a:p>
                      <a:pPr algn="ctr"/>
                      <a:endParaRPr lang="en-IN" sz="1200">
                        <a:latin typeface="+mn-lt"/>
                      </a:endParaRPr>
                    </a:p>
                  </a:txBody>
                  <a:tcPr/>
                </a:tc>
                <a:tc>
                  <a:txBody>
                    <a:bodyPr/>
                    <a:lstStyle/>
                    <a:p>
                      <a:pPr algn="ctr"/>
                      <a:endParaRPr lang="en-IN" sz="1200">
                        <a:latin typeface="+mn-lt"/>
                      </a:endParaRPr>
                    </a:p>
                  </a:txBody>
                  <a:tcPr/>
                </a:tc>
                <a:tc>
                  <a:txBody>
                    <a:bodyPr/>
                    <a:lstStyle/>
                    <a:p>
                      <a:pPr algn="ctr"/>
                      <a:r>
                        <a:rPr lang="en-IN" sz="1200" dirty="0">
                          <a:latin typeface="+mn-lt"/>
                        </a:rPr>
                        <a:t>0.24</a:t>
                      </a:r>
                    </a:p>
                  </a:txBody>
                  <a:tcPr/>
                </a:tc>
                <a:tc>
                  <a:txBody>
                    <a:bodyPr/>
                    <a:lstStyle/>
                    <a:p>
                      <a:pPr algn="ctr"/>
                      <a:r>
                        <a:rPr lang="en-IN" sz="1200" dirty="0">
                          <a:latin typeface="+mn-lt"/>
                        </a:rPr>
                        <a:t>0.58</a:t>
                      </a:r>
                    </a:p>
                  </a:txBody>
                  <a:tcPr/>
                </a:tc>
                <a:tc>
                  <a:txBody>
                    <a:bodyPr/>
                    <a:lstStyle/>
                    <a:p>
                      <a:pPr algn="ctr"/>
                      <a:r>
                        <a:rPr lang="en-IN" sz="1200" dirty="0">
                          <a:latin typeface="+mn-lt"/>
                        </a:rPr>
                        <a:t>0.63</a:t>
                      </a:r>
                    </a:p>
                  </a:txBody>
                  <a:tcPr/>
                </a:tc>
                <a:tc>
                  <a:txBody>
                    <a:bodyPr/>
                    <a:lstStyle/>
                    <a:p>
                      <a:pPr algn="ctr"/>
                      <a:r>
                        <a:rPr lang="en-IN" sz="1200" dirty="0">
                          <a:latin typeface="+mn-lt"/>
                        </a:rPr>
                        <a:t>0.001</a:t>
                      </a:r>
                    </a:p>
                  </a:txBody>
                  <a:tcPr/>
                </a:tc>
                <a:tc>
                  <a:txBody>
                    <a:bodyPr/>
                    <a:lstStyle/>
                    <a:p>
                      <a:pPr algn="ctr"/>
                      <a:r>
                        <a:rPr lang="en-IN" sz="1200" dirty="0">
                          <a:latin typeface="+mn-lt"/>
                        </a:rPr>
                        <a:t>0.05</a:t>
                      </a:r>
                    </a:p>
                  </a:txBody>
                  <a:tcPr/>
                </a:tc>
                <a:tc>
                  <a:txBody>
                    <a:bodyPr/>
                    <a:lstStyle/>
                    <a:p>
                      <a:pPr algn="ctr"/>
                      <a:r>
                        <a:rPr lang="en-IN" sz="1200" dirty="0">
                          <a:latin typeface="+mn-lt"/>
                        </a:rPr>
                        <a:t>0.01</a:t>
                      </a:r>
                    </a:p>
                  </a:txBody>
                  <a:tcPr/>
                </a:tc>
                <a:extLst>
                  <a:ext uri="{0D108BD9-81ED-4DB2-BD59-A6C34878D82A}">
                    <a16:rowId xmlns:a16="http://schemas.microsoft.com/office/drawing/2014/main" val="1342793345"/>
                  </a:ext>
                </a:extLst>
              </a:tr>
              <a:tr h="322389">
                <a:tc>
                  <a:txBody>
                    <a:bodyPr/>
                    <a:lstStyle/>
                    <a:p>
                      <a:pPr algn="ctr"/>
                      <a:endParaRPr lang="en-IN" sz="1200">
                        <a:latin typeface="+mn-lt"/>
                      </a:endParaRPr>
                    </a:p>
                  </a:txBody>
                  <a:tcPr/>
                </a:tc>
                <a:tc>
                  <a:txBody>
                    <a:bodyPr/>
                    <a:lstStyle/>
                    <a:p>
                      <a:pPr algn="ctr"/>
                      <a:endParaRPr lang="en-IN" sz="1200">
                        <a:latin typeface="+mn-lt"/>
                      </a:endParaRPr>
                    </a:p>
                  </a:txBody>
                  <a:tcPr/>
                </a:tc>
                <a:tc>
                  <a:txBody>
                    <a:bodyPr/>
                    <a:lstStyle/>
                    <a:p>
                      <a:pPr algn="ctr"/>
                      <a:r>
                        <a:rPr lang="en-IN" sz="1200" dirty="0">
                          <a:latin typeface="+mn-lt"/>
                        </a:rPr>
                        <a:t>0.33</a:t>
                      </a:r>
                    </a:p>
                  </a:txBody>
                  <a:tcPr/>
                </a:tc>
                <a:tc>
                  <a:txBody>
                    <a:bodyPr/>
                    <a:lstStyle/>
                    <a:p>
                      <a:pPr algn="ctr"/>
                      <a:r>
                        <a:rPr lang="en-IN" sz="1200" dirty="0">
                          <a:latin typeface="+mn-lt"/>
                        </a:rPr>
                        <a:t>0.20</a:t>
                      </a:r>
                    </a:p>
                  </a:txBody>
                  <a:tcPr/>
                </a:tc>
                <a:tc>
                  <a:txBody>
                    <a:bodyPr/>
                    <a:lstStyle/>
                    <a:p>
                      <a:pPr algn="ctr"/>
                      <a:r>
                        <a:rPr lang="en-IN" sz="1200" dirty="0">
                          <a:latin typeface="+mn-lt"/>
                        </a:rPr>
                        <a:t>0.70</a:t>
                      </a:r>
                    </a:p>
                  </a:txBody>
                  <a:tcPr/>
                </a:tc>
                <a:tc>
                  <a:txBody>
                    <a:bodyPr/>
                    <a:lstStyle/>
                    <a:p>
                      <a:pPr algn="ctr"/>
                      <a:r>
                        <a:rPr lang="en-IN" sz="1200" dirty="0">
                          <a:latin typeface="+mn-lt"/>
                        </a:rPr>
                        <a:t>0.125</a:t>
                      </a:r>
                    </a:p>
                  </a:txBody>
                  <a:tcPr/>
                </a:tc>
                <a:tc>
                  <a:txBody>
                    <a:bodyPr/>
                    <a:lstStyle/>
                    <a:p>
                      <a:pPr algn="ctr"/>
                      <a:r>
                        <a:rPr lang="en-IN" sz="1200" dirty="0">
                          <a:latin typeface="+mn-lt"/>
                        </a:rPr>
                        <a:t>0.50</a:t>
                      </a:r>
                    </a:p>
                  </a:txBody>
                  <a:tcPr/>
                </a:tc>
                <a:tc>
                  <a:txBody>
                    <a:bodyPr/>
                    <a:lstStyle/>
                    <a:p>
                      <a:pPr algn="ctr"/>
                      <a:r>
                        <a:rPr lang="en-IN" sz="1200" dirty="0">
                          <a:latin typeface="+mn-lt"/>
                        </a:rPr>
                        <a:t>0.17</a:t>
                      </a:r>
                    </a:p>
                  </a:txBody>
                  <a:tcPr/>
                </a:tc>
                <a:extLst>
                  <a:ext uri="{0D108BD9-81ED-4DB2-BD59-A6C34878D82A}">
                    <a16:rowId xmlns:a16="http://schemas.microsoft.com/office/drawing/2014/main" val="1372473532"/>
                  </a:ext>
                </a:extLst>
              </a:tr>
              <a:tr h="322389">
                <a:tc>
                  <a:txBody>
                    <a:bodyPr/>
                    <a:lstStyle/>
                    <a:p>
                      <a:pPr algn="ctr"/>
                      <a:endParaRPr lang="en-IN" sz="1200">
                        <a:latin typeface="+mn-lt"/>
                      </a:endParaRPr>
                    </a:p>
                  </a:txBody>
                  <a:tcPr/>
                </a:tc>
                <a:tc>
                  <a:txBody>
                    <a:bodyPr/>
                    <a:lstStyle/>
                    <a:p>
                      <a:pPr algn="ctr"/>
                      <a:endParaRPr lang="en-IN" sz="1200">
                        <a:latin typeface="+mn-lt"/>
                      </a:endParaRPr>
                    </a:p>
                  </a:txBody>
                  <a:tcPr/>
                </a:tc>
                <a:tc>
                  <a:txBody>
                    <a:bodyPr/>
                    <a:lstStyle/>
                    <a:p>
                      <a:pPr algn="ctr"/>
                      <a:r>
                        <a:rPr lang="en-IN" sz="1200" dirty="0">
                          <a:latin typeface="+mn-lt"/>
                        </a:rPr>
                        <a:t>0.37</a:t>
                      </a:r>
                    </a:p>
                  </a:txBody>
                  <a:tcPr/>
                </a:tc>
                <a:tc>
                  <a:txBody>
                    <a:bodyPr/>
                    <a:lstStyle/>
                    <a:p>
                      <a:pPr algn="ctr"/>
                      <a:r>
                        <a:rPr lang="en-IN" sz="1200" dirty="0">
                          <a:latin typeface="+mn-lt"/>
                        </a:rPr>
                        <a:t>0.55</a:t>
                      </a:r>
                    </a:p>
                  </a:txBody>
                  <a:tcPr/>
                </a:tc>
                <a:tc>
                  <a:txBody>
                    <a:bodyPr/>
                    <a:lstStyle/>
                    <a:p>
                      <a:pPr algn="ctr"/>
                      <a:r>
                        <a:rPr lang="en-IN" sz="1200" dirty="0">
                          <a:latin typeface="+mn-lt"/>
                        </a:rPr>
                        <a:t>0.73</a:t>
                      </a:r>
                    </a:p>
                  </a:txBody>
                  <a:tcPr/>
                </a:tc>
                <a:tc>
                  <a:txBody>
                    <a:bodyPr/>
                    <a:lstStyle/>
                    <a:p>
                      <a:pPr algn="ctr"/>
                      <a:r>
                        <a:rPr lang="en-IN" sz="1200" dirty="0">
                          <a:latin typeface="+mn-lt"/>
                        </a:rPr>
                        <a:t>0.016</a:t>
                      </a:r>
                    </a:p>
                  </a:txBody>
                  <a:tcPr/>
                </a:tc>
                <a:tc>
                  <a:txBody>
                    <a:bodyPr/>
                    <a:lstStyle/>
                    <a:p>
                      <a:pPr algn="ctr"/>
                      <a:r>
                        <a:rPr lang="en-IN" sz="1200" dirty="0">
                          <a:latin typeface="+mn-lt"/>
                        </a:rPr>
                        <a:t>0.18</a:t>
                      </a:r>
                    </a:p>
                  </a:txBody>
                  <a:tcPr/>
                </a:tc>
                <a:tc>
                  <a:txBody>
                    <a:bodyPr/>
                    <a:lstStyle/>
                    <a:p>
                      <a:pPr algn="ctr"/>
                      <a:r>
                        <a:rPr lang="en-IN" sz="1200" dirty="0">
                          <a:latin typeface="+mn-lt"/>
                        </a:rPr>
                        <a:t>0.007</a:t>
                      </a:r>
                    </a:p>
                  </a:txBody>
                  <a:tcPr/>
                </a:tc>
                <a:extLst>
                  <a:ext uri="{0D108BD9-81ED-4DB2-BD59-A6C34878D82A}">
                    <a16:rowId xmlns:a16="http://schemas.microsoft.com/office/drawing/2014/main" val="2299536957"/>
                  </a:ext>
                </a:extLst>
              </a:tr>
              <a:tr h="322389">
                <a:tc>
                  <a:txBody>
                    <a:bodyPr/>
                    <a:lstStyle/>
                    <a:p>
                      <a:pPr algn="ctr"/>
                      <a:endParaRPr lang="en-IN" sz="1200">
                        <a:latin typeface="+mn-lt"/>
                      </a:endParaRPr>
                    </a:p>
                  </a:txBody>
                  <a:tcPr/>
                </a:tc>
                <a:tc>
                  <a:txBody>
                    <a:bodyPr/>
                    <a:lstStyle/>
                    <a:p>
                      <a:pPr algn="ctr"/>
                      <a:endParaRPr lang="en-IN" sz="1200">
                        <a:latin typeface="+mn-lt"/>
                      </a:endParaRPr>
                    </a:p>
                  </a:txBody>
                  <a:tcPr/>
                </a:tc>
                <a:tc>
                  <a:txBody>
                    <a:bodyPr/>
                    <a:lstStyle/>
                    <a:p>
                      <a:pPr algn="ctr"/>
                      <a:r>
                        <a:rPr lang="en-IN" sz="1200" dirty="0">
                          <a:latin typeface="+mn-lt"/>
                        </a:rPr>
                        <a:t>0.44</a:t>
                      </a:r>
                    </a:p>
                  </a:txBody>
                  <a:tcPr/>
                </a:tc>
                <a:tc>
                  <a:txBody>
                    <a:bodyPr/>
                    <a:lstStyle/>
                    <a:p>
                      <a:pPr algn="ctr"/>
                      <a:r>
                        <a:rPr lang="en-IN" sz="1200" dirty="0">
                          <a:latin typeface="+mn-lt"/>
                        </a:rPr>
                        <a:t>0.39</a:t>
                      </a:r>
                    </a:p>
                  </a:txBody>
                  <a:tcPr/>
                </a:tc>
                <a:tc>
                  <a:txBody>
                    <a:bodyPr/>
                    <a:lstStyle/>
                    <a:p>
                      <a:pPr algn="ctr"/>
                      <a:r>
                        <a:rPr lang="en-IN" sz="1200" dirty="0">
                          <a:latin typeface="+mn-lt"/>
                        </a:rPr>
                        <a:t>0.78</a:t>
                      </a:r>
                    </a:p>
                  </a:txBody>
                  <a:tcPr/>
                </a:tc>
                <a:tc>
                  <a:txBody>
                    <a:bodyPr/>
                    <a:lstStyle/>
                    <a:p>
                      <a:pPr algn="ctr"/>
                      <a:r>
                        <a:rPr lang="en-IN" sz="1200" dirty="0">
                          <a:latin typeface="+mn-lt"/>
                        </a:rPr>
                        <a:t>0.078</a:t>
                      </a:r>
                    </a:p>
                  </a:txBody>
                  <a:tcPr/>
                </a:tc>
                <a:tc>
                  <a:txBody>
                    <a:bodyPr/>
                    <a:lstStyle/>
                    <a:p>
                      <a:pPr algn="ctr"/>
                      <a:r>
                        <a:rPr lang="en-IN" sz="1200" dirty="0">
                          <a:latin typeface="+mn-lt"/>
                        </a:rPr>
                        <a:t>0.39</a:t>
                      </a:r>
                    </a:p>
                  </a:txBody>
                  <a:tcPr/>
                </a:tc>
                <a:tc>
                  <a:txBody>
                    <a:bodyPr/>
                    <a:lstStyle/>
                    <a:p>
                      <a:pPr algn="ctr"/>
                      <a:r>
                        <a:rPr lang="en-IN" sz="1200" dirty="0">
                          <a:latin typeface="+mn-lt"/>
                        </a:rPr>
                        <a:t>0.18</a:t>
                      </a:r>
                    </a:p>
                  </a:txBody>
                  <a:tcPr/>
                </a:tc>
                <a:extLst>
                  <a:ext uri="{0D108BD9-81ED-4DB2-BD59-A6C34878D82A}">
                    <a16:rowId xmlns:a16="http://schemas.microsoft.com/office/drawing/2014/main" val="2209447382"/>
                  </a:ext>
                </a:extLst>
              </a:tr>
              <a:tr h="322389">
                <a:tc>
                  <a:txBody>
                    <a:bodyPr/>
                    <a:lstStyle/>
                    <a:p>
                      <a:pPr algn="ctr"/>
                      <a:endParaRPr lang="en-IN" sz="1200">
                        <a:latin typeface="+mn-lt"/>
                      </a:endParaRPr>
                    </a:p>
                  </a:txBody>
                  <a:tcPr/>
                </a:tc>
                <a:tc>
                  <a:txBody>
                    <a:bodyPr/>
                    <a:lstStyle/>
                    <a:p>
                      <a:pPr algn="ctr"/>
                      <a:endParaRPr lang="en-IN" sz="1200">
                        <a:latin typeface="+mn-lt"/>
                      </a:endParaRPr>
                    </a:p>
                  </a:txBody>
                  <a:tcPr/>
                </a:tc>
                <a:tc>
                  <a:txBody>
                    <a:bodyPr/>
                    <a:lstStyle/>
                    <a:p>
                      <a:pPr algn="ctr"/>
                      <a:r>
                        <a:rPr lang="en-IN" sz="1200" dirty="0">
                          <a:latin typeface="+mn-lt"/>
                        </a:rPr>
                        <a:t>0.44</a:t>
                      </a:r>
                    </a:p>
                  </a:txBody>
                  <a:tcPr/>
                </a:tc>
                <a:tc>
                  <a:txBody>
                    <a:bodyPr/>
                    <a:lstStyle/>
                    <a:p>
                      <a:pPr algn="ctr"/>
                      <a:r>
                        <a:rPr lang="en-IN" sz="1200" dirty="0">
                          <a:latin typeface="+mn-lt"/>
                        </a:rPr>
                        <a:t>0.54</a:t>
                      </a:r>
                    </a:p>
                  </a:txBody>
                  <a:tcPr/>
                </a:tc>
                <a:tc>
                  <a:txBody>
                    <a:bodyPr/>
                    <a:lstStyle/>
                    <a:p>
                      <a:pPr algn="ctr"/>
                      <a:r>
                        <a:rPr lang="en-IN" sz="1200" dirty="0">
                          <a:latin typeface="+mn-lt"/>
                        </a:rPr>
                        <a:t>0.78</a:t>
                      </a:r>
                    </a:p>
                  </a:txBody>
                  <a:tcPr/>
                </a:tc>
                <a:tc>
                  <a:txBody>
                    <a:bodyPr/>
                    <a:lstStyle/>
                    <a:p>
                      <a:pPr algn="ctr"/>
                      <a:r>
                        <a:rPr lang="en-IN" sz="1200" dirty="0">
                          <a:latin typeface="+mn-lt"/>
                        </a:rPr>
                        <a:t>0.030</a:t>
                      </a:r>
                    </a:p>
                  </a:txBody>
                  <a:tcPr/>
                </a:tc>
                <a:tc>
                  <a:txBody>
                    <a:bodyPr/>
                    <a:lstStyle/>
                    <a:p>
                      <a:pPr algn="ctr"/>
                      <a:r>
                        <a:rPr lang="en-IN" sz="1200" dirty="0">
                          <a:latin typeface="+mn-lt"/>
                        </a:rPr>
                        <a:t>0.24</a:t>
                      </a:r>
                    </a:p>
                  </a:txBody>
                  <a:tcPr/>
                </a:tc>
                <a:tc>
                  <a:txBody>
                    <a:bodyPr/>
                    <a:lstStyle/>
                    <a:p>
                      <a:pPr algn="ctr"/>
                      <a:r>
                        <a:rPr lang="en-IN" sz="1200" dirty="0">
                          <a:latin typeface="+mn-lt"/>
                        </a:rPr>
                        <a:t>0.11</a:t>
                      </a:r>
                    </a:p>
                  </a:txBody>
                  <a:tcPr/>
                </a:tc>
                <a:extLst>
                  <a:ext uri="{0D108BD9-81ED-4DB2-BD59-A6C34878D82A}">
                    <a16:rowId xmlns:a16="http://schemas.microsoft.com/office/drawing/2014/main" val="3565665556"/>
                  </a:ext>
                </a:extLst>
              </a:tr>
              <a:tr h="322389">
                <a:tc>
                  <a:txBody>
                    <a:bodyPr/>
                    <a:lstStyle/>
                    <a:p>
                      <a:pPr algn="ctr"/>
                      <a:endParaRPr lang="en-IN" sz="1200" dirty="0">
                        <a:latin typeface="+mn-lt"/>
                      </a:endParaRPr>
                    </a:p>
                  </a:txBody>
                  <a:tcPr/>
                </a:tc>
                <a:tc>
                  <a:txBody>
                    <a:bodyPr/>
                    <a:lstStyle/>
                    <a:p>
                      <a:pPr algn="ctr"/>
                      <a:endParaRPr lang="en-IN" sz="1200">
                        <a:latin typeface="+mn-lt"/>
                      </a:endParaRPr>
                    </a:p>
                  </a:txBody>
                  <a:tcPr/>
                </a:tc>
                <a:tc>
                  <a:txBody>
                    <a:bodyPr/>
                    <a:lstStyle/>
                    <a:p>
                      <a:pPr algn="ctr"/>
                      <a:r>
                        <a:rPr lang="en-IN" sz="1200" dirty="0">
                          <a:latin typeface="+mn-lt"/>
                        </a:rPr>
                        <a:t>0.57</a:t>
                      </a:r>
                    </a:p>
                  </a:txBody>
                  <a:tcPr/>
                </a:tc>
                <a:tc>
                  <a:txBody>
                    <a:bodyPr/>
                    <a:lstStyle/>
                    <a:p>
                      <a:pPr algn="ctr"/>
                      <a:r>
                        <a:rPr lang="en-IN" sz="1200" dirty="0">
                          <a:latin typeface="+mn-lt"/>
                        </a:rPr>
                        <a:t>0.53</a:t>
                      </a:r>
                    </a:p>
                  </a:txBody>
                  <a:tcPr/>
                </a:tc>
                <a:tc>
                  <a:txBody>
                    <a:bodyPr/>
                    <a:lstStyle/>
                    <a:p>
                      <a:pPr algn="ctr"/>
                      <a:r>
                        <a:rPr lang="en-IN" sz="1200" dirty="0">
                          <a:latin typeface="+mn-lt"/>
                        </a:rPr>
                        <a:t>0.88</a:t>
                      </a:r>
                    </a:p>
                  </a:txBody>
                  <a:tcPr/>
                </a:tc>
                <a:tc>
                  <a:txBody>
                    <a:bodyPr/>
                    <a:lstStyle/>
                    <a:p>
                      <a:pPr algn="ctr"/>
                      <a:r>
                        <a:rPr lang="en-IN" sz="1200" dirty="0">
                          <a:latin typeface="+mn-lt"/>
                        </a:rPr>
                        <a:t>0.062</a:t>
                      </a:r>
                    </a:p>
                  </a:txBody>
                  <a:tcPr/>
                </a:tc>
                <a:tc>
                  <a:txBody>
                    <a:bodyPr/>
                    <a:lstStyle/>
                    <a:p>
                      <a:pPr algn="ctr"/>
                      <a:r>
                        <a:rPr lang="en-IN" sz="1200" dirty="0">
                          <a:latin typeface="+mn-lt"/>
                        </a:rPr>
                        <a:t>0.35</a:t>
                      </a:r>
                    </a:p>
                  </a:txBody>
                  <a:tcPr/>
                </a:tc>
                <a:tc>
                  <a:txBody>
                    <a:bodyPr/>
                    <a:lstStyle/>
                    <a:p>
                      <a:pPr algn="ctr"/>
                      <a:r>
                        <a:rPr lang="en-IN" sz="1200" dirty="0">
                          <a:latin typeface="+mn-lt"/>
                        </a:rPr>
                        <a:t>0.20</a:t>
                      </a:r>
                    </a:p>
                  </a:txBody>
                  <a:tcPr/>
                </a:tc>
                <a:extLst>
                  <a:ext uri="{0D108BD9-81ED-4DB2-BD59-A6C34878D82A}">
                    <a16:rowId xmlns:a16="http://schemas.microsoft.com/office/drawing/2014/main" val="4007045845"/>
                  </a:ext>
                </a:extLst>
              </a:tr>
              <a:tr h="322389">
                <a:tc>
                  <a:txBody>
                    <a:bodyPr/>
                    <a:lstStyle/>
                    <a:p>
                      <a:pPr algn="ctr"/>
                      <a:endParaRPr lang="en-IN" sz="1200">
                        <a:latin typeface="+mn-lt"/>
                      </a:endParaRPr>
                    </a:p>
                  </a:txBody>
                  <a:tcPr/>
                </a:tc>
                <a:tc>
                  <a:txBody>
                    <a:bodyPr/>
                    <a:lstStyle/>
                    <a:p>
                      <a:pPr algn="ctr"/>
                      <a:endParaRPr lang="en-IN" sz="1200">
                        <a:latin typeface="+mn-lt"/>
                      </a:endParaRPr>
                    </a:p>
                  </a:txBody>
                  <a:tcPr/>
                </a:tc>
                <a:tc>
                  <a:txBody>
                    <a:bodyPr/>
                    <a:lstStyle/>
                    <a:p>
                      <a:pPr algn="ctr"/>
                      <a:r>
                        <a:rPr lang="en-IN" sz="1200" dirty="0">
                          <a:latin typeface="+mn-lt"/>
                        </a:rPr>
                        <a:t>0.93</a:t>
                      </a:r>
                    </a:p>
                  </a:txBody>
                  <a:tcPr/>
                </a:tc>
                <a:tc>
                  <a:txBody>
                    <a:bodyPr/>
                    <a:lstStyle/>
                    <a:p>
                      <a:pPr algn="ctr"/>
                      <a:r>
                        <a:rPr lang="en-IN" sz="1200" dirty="0">
                          <a:latin typeface="+mn-lt"/>
                        </a:rPr>
                        <a:t>1.00</a:t>
                      </a:r>
                    </a:p>
                  </a:txBody>
                  <a:tcPr/>
                </a:tc>
                <a:tc>
                  <a:txBody>
                    <a:bodyPr/>
                    <a:lstStyle/>
                    <a:p>
                      <a:pPr algn="ctr"/>
                      <a:r>
                        <a:rPr lang="en-IN" sz="1200" dirty="0">
                          <a:latin typeface="+mn-lt"/>
                        </a:rPr>
                        <a:t>1.14</a:t>
                      </a:r>
                    </a:p>
                  </a:txBody>
                  <a:tcPr/>
                </a:tc>
                <a:tc>
                  <a:txBody>
                    <a:bodyPr/>
                    <a:lstStyle/>
                    <a:p>
                      <a:pPr algn="ctr"/>
                      <a:r>
                        <a:rPr lang="en-IN" sz="1200" dirty="0">
                          <a:latin typeface="+mn-lt"/>
                        </a:rPr>
                        <a:t>0.010</a:t>
                      </a:r>
                    </a:p>
                  </a:txBody>
                  <a:tcPr/>
                </a:tc>
                <a:tc>
                  <a:txBody>
                    <a:bodyPr/>
                    <a:lstStyle/>
                    <a:p>
                      <a:pPr algn="ctr"/>
                      <a:r>
                        <a:rPr lang="en-IN" sz="1200" dirty="0">
                          <a:latin typeface="+mn-lt"/>
                        </a:rPr>
                        <a:t>0.14</a:t>
                      </a:r>
                    </a:p>
                  </a:txBody>
                  <a:tcPr/>
                </a:tc>
                <a:tc>
                  <a:txBody>
                    <a:bodyPr/>
                    <a:lstStyle/>
                    <a:p>
                      <a:pPr algn="ctr"/>
                      <a:r>
                        <a:rPr lang="en-IN" sz="1200" dirty="0">
                          <a:latin typeface="+mn-lt"/>
                        </a:rPr>
                        <a:t>0.13</a:t>
                      </a:r>
                    </a:p>
                  </a:txBody>
                  <a:tcPr/>
                </a:tc>
                <a:extLst>
                  <a:ext uri="{0D108BD9-81ED-4DB2-BD59-A6C34878D82A}">
                    <a16:rowId xmlns:a16="http://schemas.microsoft.com/office/drawing/2014/main" val="2219207451"/>
                  </a:ext>
                </a:extLst>
              </a:tr>
              <a:tr h="322389">
                <a:tc>
                  <a:txBody>
                    <a:bodyPr/>
                    <a:lstStyle/>
                    <a:p>
                      <a:pPr algn="ctr"/>
                      <a:endParaRPr lang="en-IN" sz="1200">
                        <a:latin typeface="+mn-lt"/>
                      </a:endParaRPr>
                    </a:p>
                  </a:txBody>
                  <a:tcPr/>
                </a:tc>
                <a:tc>
                  <a:txBody>
                    <a:bodyPr/>
                    <a:lstStyle/>
                    <a:p>
                      <a:pPr algn="ctr"/>
                      <a:endParaRPr lang="en-IN" sz="1200">
                        <a:latin typeface="+mn-lt"/>
                      </a:endParaRPr>
                    </a:p>
                  </a:txBody>
                  <a:tcPr/>
                </a:tc>
                <a:tc>
                  <a:txBody>
                    <a:bodyPr/>
                    <a:lstStyle/>
                    <a:p>
                      <a:pPr algn="ctr"/>
                      <a:r>
                        <a:rPr lang="en-IN" sz="1200" dirty="0">
                          <a:latin typeface="+mn-lt"/>
                        </a:rPr>
                        <a:t>1.00</a:t>
                      </a:r>
                    </a:p>
                  </a:txBody>
                  <a:tcPr/>
                </a:tc>
                <a:tc>
                  <a:txBody>
                    <a:bodyPr/>
                    <a:lstStyle/>
                    <a:p>
                      <a:pPr algn="ctr"/>
                      <a:r>
                        <a:rPr lang="en-IN" sz="1200" dirty="0">
                          <a:latin typeface="+mn-lt"/>
                        </a:rPr>
                        <a:t>0.61</a:t>
                      </a:r>
                    </a:p>
                  </a:txBody>
                  <a:tcPr/>
                </a:tc>
                <a:tc>
                  <a:txBody>
                    <a:bodyPr/>
                    <a:lstStyle/>
                    <a:p>
                      <a:pPr algn="ctr"/>
                      <a:r>
                        <a:rPr lang="en-IN" sz="1200" dirty="0">
                          <a:latin typeface="+mn-lt"/>
                        </a:rPr>
                        <a:t>1.20</a:t>
                      </a:r>
                    </a:p>
                  </a:txBody>
                  <a:tcPr/>
                </a:tc>
                <a:tc>
                  <a:txBody>
                    <a:bodyPr/>
                    <a:lstStyle/>
                    <a:p>
                      <a:pPr algn="ctr"/>
                      <a:r>
                        <a:rPr lang="en-IN" sz="1200" dirty="0">
                          <a:latin typeface="+mn-lt"/>
                        </a:rPr>
                        <a:t>0.176</a:t>
                      </a:r>
                    </a:p>
                  </a:txBody>
                  <a:tcPr/>
                </a:tc>
                <a:tc>
                  <a:txBody>
                    <a:bodyPr/>
                    <a:lstStyle/>
                    <a:p>
                      <a:pPr algn="ctr"/>
                      <a:r>
                        <a:rPr lang="en-IN" sz="1200" dirty="0">
                          <a:latin typeface="+mn-lt"/>
                        </a:rPr>
                        <a:t>0.59</a:t>
                      </a:r>
                    </a:p>
                  </a:txBody>
                  <a:tcPr/>
                </a:tc>
                <a:tc>
                  <a:txBody>
                    <a:bodyPr/>
                    <a:lstStyle/>
                    <a:p>
                      <a:pPr algn="ctr"/>
                      <a:r>
                        <a:rPr lang="en-IN" sz="1200" dirty="0">
                          <a:latin typeface="+mn-lt"/>
                        </a:rPr>
                        <a:t>0.59</a:t>
                      </a:r>
                    </a:p>
                  </a:txBody>
                  <a:tcPr/>
                </a:tc>
                <a:extLst>
                  <a:ext uri="{0D108BD9-81ED-4DB2-BD59-A6C34878D82A}">
                    <a16:rowId xmlns:a16="http://schemas.microsoft.com/office/drawing/2014/main" val="3716312817"/>
                  </a:ext>
                </a:extLst>
              </a:tr>
              <a:tr h="322389">
                <a:tc>
                  <a:txBody>
                    <a:bodyPr/>
                    <a:lstStyle/>
                    <a:p>
                      <a:pPr algn="ctr"/>
                      <a:endParaRPr lang="en-IN" sz="1200" dirty="0">
                        <a:latin typeface="+mn-lt"/>
                      </a:endParaRPr>
                    </a:p>
                  </a:txBody>
                  <a:tcPr/>
                </a:tc>
                <a:tc>
                  <a:txBody>
                    <a:bodyPr/>
                    <a:lstStyle/>
                    <a:p>
                      <a:pPr algn="ctr"/>
                      <a:endParaRPr lang="en-IN" sz="1200">
                        <a:latin typeface="+mn-lt"/>
                      </a:endParaRPr>
                    </a:p>
                  </a:txBody>
                  <a:tcPr/>
                </a:tc>
                <a:tc>
                  <a:txBody>
                    <a:bodyPr/>
                    <a:lstStyle/>
                    <a:p>
                      <a:pPr algn="ctr"/>
                      <a:endParaRPr lang="en-IN" sz="1200" dirty="0">
                        <a:latin typeface="+mn-lt"/>
                      </a:endParaRPr>
                    </a:p>
                  </a:txBody>
                  <a:tcPr/>
                </a:tc>
                <a:tc>
                  <a:txBody>
                    <a:bodyPr/>
                    <a:lstStyle/>
                    <a:p>
                      <a:pPr algn="ctr"/>
                      <a:endParaRPr lang="en-IN" sz="1200" dirty="0">
                        <a:latin typeface="+mn-lt"/>
                      </a:endParaRPr>
                    </a:p>
                  </a:txBody>
                  <a:tcPr/>
                </a:tc>
                <a:tc>
                  <a:txBody>
                    <a:bodyPr/>
                    <a:lstStyle/>
                    <a:p>
                      <a:pPr algn="ctr"/>
                      <a:r>
                        <a:rPr lang="en-IN" sz="1200" dirty="0">
                          <a:latin typeface="+mn-lt"/>
                        </a:rPr>
                        <a:t>Total SSE</a:t>
                      </a:r>
                    </a:p>
                  </a:txBody>
                  <a:tcPr/>
                </a:tc>
                <a:tc>
                  <a:txBody>
                    <a:bodyPr/>
                    <a:lstStyle/>
                    <a:p>
                      <a:pPr algn="ctr"/>
                      <a:r>
                        <a:rPr lang="en-IN" sz="1200" dirty="0">
                          <a:latin typeface="+mn-lt"/>
                        </a:rPr>
                        <a:t>0.677</a:t>
                      </a:r>
                    </a:p>
                  </a:txBody>
                  <a:tcPr/>
                </a:tc>
                <a:tc>
                  <a:txBody>
                    <a:bodyPr/>
                    <a:lstStyle/>
                    <a:p>
                      <a:pPr algn="ctr"/>
                      <a:r>
                        <a:rPr lang="en-IN" sz="1200" dirty="0">
                          <a:latin typeface="+mn-lt"/>
                        </a:rPr>
                        <a:t>3.300</a:t>
                      </a:r>
                    </a:p>
                  </a:txBody>
                  <a:tcPr/>
                </a:tc>
                <a:tc>
                  <a:txBody>
                    <a:bodyPr/>
                    <a:lstStyle/>
                    <a:p>
                      <a:pPr algn="ctr"/>
                      <a:r>
                        <a:rPr lang="en-IN" sz="1200" dirty="0">
                          <a:latin typeface="+mn-lt"/>
                        </a:rPr>
                        <a:t>1.545</a:t>
                      </a:r>
                    </a:p>
                  </a:txBody>
                  <a:tcPr/>
                </a:tc>
                <a:extLst>
                  <a:ext uri="{0D108BD9-81ED-4DB2-BD59-A6C34878D82A}">
                    <a16:rowId xmlns:a16="http://schemas.microsoft.com/office/drawing/2014/main" val="2516800404"/>
                  </a:ext>
                </a:extLst>
              </a:tr>
            </a:tbl>
          </a:graphicData>
        </a:graphic>
      </p:graphicFrame>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115999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Step 2</a:t>
            </a:r>
          </a:p>
        </p:txBody>
      </p:sp>
      <p:sp>
        <p:nvSpPr>
          <p:cNvPr id="5" name="Rectangle 4">
            <a:extLst>
              <a:ext uri="{FF2B5EF4-FFF2-40B4-BE49-F238E27FC236}">
                <a16:creationId xmlns:a16="http://schemas.microsoft.com/office/drawing/2014/main" id="{80E78666-BAB1-4DF0-A043-AB7BB6394AFD}"/>
              </a:ext>
            </a:extLst>
          </p:cNvPr>
          <p:cNvSpPr/>
          <p:nvPr/>
        </p:nvSpPr>
        <p:spPr>
          <a:xfrm>
            <a:off x="557644" y="1457236"/>
            <a:ext cx="4349636" cy="3323987"/>
          </a:xfrm>
          <a:prstGeom prst="rect">
            <a:avLst/>
          </a:prstGeom>
        </p:spPr>
        <p:txBody>
          <a:bodyPr wrap="square">
            <a:spAutoFit/>
          </a:bodyPr>
          <a:lstStyle/>
          <a:p>
            <a:pPr marL="285750" indent="-285750">
              <a:buFont typeface="Arial" panose="020B0604020202020204" pitchFamily="34" charset="0"/>
              <a:buChar char="•"/>
            </a:pPr>
            <a:r>
              <a:rPr lang="en-IN" b="0" i="0" dirty="0">
                <a:solidFill>
                  <a:srgbClr val="111111"/>
                </a:solidFill>
                <a:effectLst/>
              </a:rPr>
              <a:t>Calculate the error gradient w.r.t the weights</a:t>
            </a:r>
          </a:p>
          <a:p>
            <a:pPr marL="285750" indent="-285750">
              <a:buFont typeface="Arial" panose="020B0604020202020204" pitchFamily="34" charset="0"/>
              <a:buChar char="•"/>
            </a:pPr>
            <a:endParaRPr lang="en-IN" b="0" i="0" dirty="0">
              <a:solidFill>
                <a:srgbClr val="111111"/>
              </a:solidFill>
              <a:effectLst/>
            </a:endParaRPr>
          </a:p>
          <a:p>
            <a:pPr marL="285750" indent="-285750">
              <a:buFont typeface="Arial" panose="020B0604020202020204" pitchFamily="34" charset="0"/>
              <a:buChar char="•"/>
            </a:pPr>
            <a:r>
              <a:rPr lang="en-IN" b="0" i="0" dirty="0">
                <a:solidFill>
                  <a:srgbClr val="111111"/>
                </a:solidFill>
                <a:effectLst/>
              </a:rPr>
              <a:t>∂SSE/∂a = – (Y-YP)</a:t>
            </a:r>
          </a:p>
          <a:p>
            <a:pPr marL="285750" indent="-285750">
              <a:buFont typeface="Arial" panose="020B0604020202020204" pitchFamily="34" charset="0"/>
              <a:buChar char="•"/>
            </a:pPr>
            <a:endParaRPr lang="en-IN" b="0" i="0" dirty="0">
              <a:solidFill>
                <a:srgbClr val="111111"/>
              </a:solidFill>
              <a:effectLst/>
            </a:endParaRPr>
          </a:p>
          <a:p>
            <a:pPr marL="285750" indent="-285750">
              <a:buFont typeface="Arial" panose="020B0604020202020204" pitchFamily="34" charset="0"/>
              <a:buChar char="•"/>
            </a:pPr>
            <a:r>
              <a:rPr lang="en-IN" b="0" i="0" dirty="0">
                <a:solidFill>
                  <a:srgbClr val="111111"/>
                </a:solidFill>
                <a:effectLst/>
              </a:rPr>
              <a:t>∂SSE/∂b = – (Y-YP)X</a:t>
            </a:r>
          </a:p>
          <a:p>
            <a:pPr marL="285750" indent="-285750">
              <a:buFont typeface="Arial" panose="020B0604020202020204" pitchFamily="34" charset="0"/>
              <a:buChar char="•"/>
            </a:pPr>
            <a:endParaRPr lang="en-IN" b="0" i="0" dirty="0">
              <a:solidFill>
                <a:srgbClr val="111111"/>
              </a:solidFill>
              <a:effectLst/>
            </a:endParaRPr>
          </a:p>
          <a:p>
            <a:pPr marL="285750" indent="-285750">
              <a:buFont typeface="Arial" panose="020B0604020202020204" pitchFamily="34" charset="0"/>
              <a:buChar char="•"/>
            </a:pPr>
            <a:r>
              <a:rPr lang="en-IN" b="0" i="0" dirty="0">
                <a:solidFill>
                  <a:srgbClr val="111111"/>
                </a:solidFill>
                <a:effectLst/>
              </a:rPr>
              <a:t>SSE=½ (Y-YP)</a:t>
            </a:r>
            <a:r>
              <a:rPr lang="en-IN" b="0" i="0" baseline="30000" dirty="0">
                <a:solidFill>
                  <a:srgbClr val="111111"/>
                </a:solidFill>
                <a:effectLst/>
              </a:rPr>
              <a:t>2</a:t>
            </a:r>
            <a:r>
              <a:rPr lang="en-IN" b="0" i="0" dirty="0">
                <a:solidFill>
                  <a:srgbClr val="111111"/>
                </a:solidFill>
                <a:effectLst/>
              </a:rPr>
              <a:t> = ½(Y-(</a:t>
            </a:r>
            <a:r>
              <a:rPr lang="en-IN" b="0" i="0" dirty="0" err="1">
                <a:solidFill>
                  <a:srgbClr val="111111"/>
                </a:solidFill>
                <a:effectLst/>
              </a:rPr>
              <a:t>a+bX</a:t>
            </a:r>
            <a:r>
              <a:rPr lang="en-IN" b="0" i="0" dirty="0">
                <a:solidFill>
                  <a:srgbClr val="111111"/>
                </a:solidFill>
                <a:effectLst/>
              </a:rPr>
              <a:t>))</a:t>
            </a:r>
            <a:r>
              <a:rPr lang="en-IN" b="0" i="0" baseline="30000" dirty="0">
                <a:solidFill>
                  <a:srgbClr val="111111"/>
                </a:solidFill>
                <a:effectLst/>
              </a:rPr>
              <a:t>2</a:t>
            </a:r>
          </a:p>
          <a:p>
            <a:pPr marL="285750" indent="-285750">
              <a:buFont typeface="Arial" panose="020B0604020202020204" pitchFamily="34" charset="0"/>
              <a:buChar char="•"/>
            </a:pPr>
            <a:endParaRPr lang="en-IN" baseline="30000" dirty="0">
              <a:solidFill>
                <a:srgbClr val="111111"/>
              </a:solidFill>
            </a:endParaRPr>
          </a:p>
          <a:p>
            <a:pPr marL="285750" indent="-285750">
              <a:buFont typeface="Arial" panose="020B0604020202020204" pitchFamily="34" charset="0"/>
              <a:buChar char="•"/>
            </a:pPr>
            <a:r>
              <a:rPr lang="en-US" dirty="0"/>
              <a:t>∂SSE/∂a and ∂SSE/∂b are the </a:t>
            </a:r>
            <a:r>
              <a:rPr lang="en-US" b="1" dirty="0"/>
              <a:t>gradients</a:t>
            </a:r>
            <a:r>
              <a:rPr lang="en-US" dirty="0"/>
              <a:t> and they give the direction of the movement of </a:t>
            </a:r>
            <a:r>
              <a:rPr lang="en-US" dirty="0" err="1"/>
              <a:t>a,b</a:t>
            </a:r>
            <a:r>
              <a:rPr lang="en-US" dirty="0"/>
              <a:t> w.r.t to SSE.</a:t>
            </a:r>
            <a:endParaRPr lang="en-IN" b="0" i="0" dirty="0">
              <a:solidFill>
                <a:srgbClr val="111111"/>
              </a:solidFill>
              <a:effectLst/>
            </a:endParaRPr>
          </a:p>
        </p:txBody>
      </p:sp>
    </p:spTree>
    <p:extLst>
      <p:ext uri="{BB962C8B-B14F-4D97-AF65-F5344CB8AC3E}">
        <p14:creationId xmlns:p14="http://schemas.microsoft.com/office/powerpoint/2010/main" val="595403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B9113-2C30-4E6F-A855-A45608D31780}"/>
              </a:ext>
            </a:extLst>
          </p:cNvPr>
          <p:cNvPicPr>
            <a:picLocks noChangeAspect="1"/>
          </p:cNvPicPr>
          <p:nvPr/>
        </p:nvPicPr>
        <p:blipFill rotWithShape="1">
          <a:blip r:embed="rId3"/>
          <a:srcRect l="1704" t="24371" r="44665" b="24370"/>
          <a:stretch/>
        </p:blipFill>
        <p:spPr>
          <a:xfrm>
            <a:off x="4174196" y="1022183"/>
            <a:ext cx="8017804" cy="5108950"/>
          </a:xfrm>
          <a:prstGeom prst="rect">
            <a:avLst/>
          </a:prstGeom>
        </p:spPr>
      </p:pic>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19</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115999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Step 3</a:t>
            </a:r>
          </a:p>
        </p:txBody>
      </p:sp>
      <p:sp>
        <p:nvSpPr>
          <p:cNvPr id="6" name="Rectangle 5">
            <a:extLst>
              <a:ext uri="{FF2B5EF4-FFF2-40B4-BE49-F238E27FC236}">
                <a16:creationId xmlns:a16="http://schemas.microsoft.com/office/drawing/2014/main" id="{F88DBF04-C9F1-424A-92B7-53725C818AF8}"/>
              </a:ext>
            </a:extLst>
          </p:cNvPr>
          <p:cNvSpPr/>
          <p:nvPr/>
        </p:nvSpPr>
        <p:spPr>
          <a:xfrm>
            <a:off x="557644" y="1600815"/>
            <a:ext cx="4378960" cy="3323987"/>
          </a:xfrm>
          <a:prstGeom prst="rect">
            <a:avLst/>
          </a:prstGeom>
        </p:spPr>
        <p:txBody>
          <a:bodyPr wrap="square">
            <a:spAutoFit/>
          </a:bodyPr>
          <a:lstStyle/>
          <a:p>
            <a:r>
              <a:rPr lang="en-IN" sz="2000" b="0" i="0" dirty="0">
                <a:solidFill>
                  <a:srgbClr val="111111"/>
                </a:solidFill>
                <a:effectLst/>
              </a:rPr>
              <a:t>Update rules:</a:t>
            </a:r>
          </a:p>
          <a:p>
            <a:pPr marL="342900" indent="-342900">
              <a:buFont typeface="Arial" panose="020B0604020202020204" pitchFamily="34" charset="0"/>
              <a:buChar char="•"/>
            </a:pPr>
            <a:r>
              <a:rPr lang="en-IN" sz="2000" b="0" i="0" dirty="0">
                <a:solidFill>
                  <a:srgbClr val="111111"/>
                </a:solidFill>
                <a:effectLst/>
              </a:rPr>
              <a:t>a – ∂SSE/∂a</a:t>
            </a:r>
          </a:p>
          <a:p>
            <a:pPr marL="342900" indent="-342900">
              <a:buFont typeface="Arial" panose="020B0604020202020204" pitchFamily="34" charset="0"/>
              <a:buChar char="•"/>
            </a:pPr>
            <a:endParaRPr lang="en-IN" sz="2000" b="0" i="0" dirty="0">
              <a:solidFill>
                <a:srgbClr val="111111"/>
              </a:solidFill>
              <a:effectLst/>
            </a:endParaRPr>
          </a:p>
          <a:p>
            <a:pPr marL="342900" indent="-342900">
              <a:buFont typeface="Arial" panose="020B0604020202020204" pitchFamily="34" charset="0"/>
              <a:buChar char="•"/>
            </a:pPr>
            <a:r>
              <a:rPr lang="en-IN" sz="2000" b="0" i="0" dirty="0">
                <a:solidFill>
                  <a:srgbClr val="111111"/>
                </a:solidFill>
                <a:effectLst/>
              </a:rPr>
              <a:t>b – ∂SSE/∂b</a:t>
            </a:r>
          </a:p>
          <a:p>
            <a:pPr>
              <a:buFont typeface="Arial" panose="020B0604020202020204" pitchFamily="34" charset="0"/>
              <a:buChar char="•"/>
            </a:pPr>
            <a:endParaRPr lang="en-IN" sz="2000" dirty="0">
              <a:solidFill>
                <a:srgbClr val="111111"/>
              </a:solidFill>
            </a:endParaRPr>
          </a:p>
          <a:p>
            <a:pPr marL="285750" indent="-285750">
              <a:buFont typeface="Arial" panose="020B0604020202020204" pitchFamily="34" charset="0"/>
              <a:buChar char="•"/>
            </a:pPr>
            <a:r>
              <a:rPr lang="pt-BR" dirty="0"/>
              <a:t>New a = a – r * </a:t>
            </a:r>
            <a:r>
              <a:rPr lang="pt-BR" b="1" dirty="0"/>
              <a:t>∂SSE/∂a = </a:t>
            </a:r>
            <a:r>
              <a:rPr lang="pt-BR" dirty="0"/>
              <a:t>0.45-0.01*3.300 = 0.42</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New b = b – r * </a:t>
            </a:r>
            <a:r>
              <a:rPr lang="pt-BR" b="1" dirty="0"/>
              <a:t>∂SSE/∂b= </a:t>
            </a:r>
            <a:r>
              <a:rPr lang="pt-BR" dirty="0"/>
              <a:t>0.75-0.01*1.545 = 0.73</a:t>
            </a:r>
          </a:p>
          <a:p>
            <a:pPr>
              <a:buFont typeface="Arial" panose="020B0604020202020204" pitchFamily="34" charset="0"/>
              <a:buChar char="•"/>
            </a:pPr>
            <a:endParaRPr lang="en-IN" sz="2000" b="0" i="0" dirty="0">
              <a:solidFill>
                <a:srgbClr val="111111"/>
              </a:solidFill>
              <a:effectLst/>
            </a:endParaRPr>
          </a:p>
        </p:txBody>
      </p:sp>
    </p:spTree>
    <p:extLst>
      <p:ext uri="{BB962C8B-B14F-4D97-AF65-F5344CB8AC3E}">
        <p14:creationId xmlns:p14="http://schemas.microsoft.com/office/powerpoint/2010/main" val="267640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1584023"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Contents</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02</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Diagram 4">
            <a:extLst>
              <a:ext uri="{FF2B5EF4-FFF2-40B4-BE49-F238E27FC236}">
                <a16:creationId xmlns:a16="http://schemas.microsoft.com/office/drawing/2014/main" id="{5EE22DFD-80F3-4D2B-BE22-BBF388DFEBDA}"/>
              </a:ext>
            </a:extLst>
          </p:cNvPr>
          <p:cNvGraphicFramePr/>
          <p:nvPr>
            <p:extLst>
              <p:ext uri="{D42A27DB-BD31-4B8C-83A1-F6EECF244321}">
                <p14:modId xmlns:p14="http://schemas.microsoft.com/office/powerpoint/2010/main" val="2365463966"/>
              </p:ext>
            </p:extLst>
          </p:nvPr>
        </p:nvGraphicFramePr>
        <p:xfrm>
          <a:off x="557644" y="1347303"/>
          <a:ext cx="11050156" cy="49620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53296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20</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115999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Step 4</a:t>
            </a:r>
          </a:p>
        </p:txBody>
      </p:sp>
      <p:graphicFrame>
        <p:nvGraphicFramePr>
          <p:cNvPr id="10" name="Table 9">
            <a:extLst>
              <a:ext uri="{FF2B5EF4-FFF2-40B4-BE49-F238E27FC236}">
                <a16:creationId xmlns:a16="http://schemas.microsoft.com/office/drawing/2014/main" id="{51D1A7DF-5769-42B6-862F-2A23BA3B8B36}"/>
              </a:ext>
            </a:extLst>
          </p:cNvPr>
          <p:cNvGraphicFramePr>
            <a:graphicFrameLocks noGrp="1"/>
          </p:cNvGraphicFramePr>
          <p:nvPr>
            <p:extLst>
              <p:ext uri="{D42A27DB-BD31-4B8C-83A1-F6EECF244321}">
                <p14:modId xmlns:p14="http://schemas.microsoft.com/office/powerpoint/2010/main" val="2627234485"/>
              </p:ext>
            </p:extLst>
          </p:nvPr>
        </p:nvGraphicFramePr>
        <p:xfrm>
          <a:off x="557644" y="1408736"/>
          <a:ext cx="8290559" cy="4866640"/>
        </p:xfrm>
        <a:graphic>
          <a:graphicData uri="http://schemas.openxmlformats.org/drawingml/2006/table">
            <a:tbl>
              <a:tblPr firstRow="1" lastRow="1" bandRow="1">
                <a:tableStyleId>{0660B408-B3CF-4A94-85FC-2B1E0A45F4A2}</a:tableStyleId>
              </a:tblPr>
              <a:tblGrid>
                <a:gridCol w="721297">
                  <a:extLst>
                    <a:ext uri="{9D8B030D-6E8A-4147-A177-3AD203B41FA5}">
                      <a16:colId xmlns:a16="http://schemas.microsoft.com/office/drawing/2014/main" val="464899164"/>
                    </a:ext>
                  </a:extLst>
                </a:gridCol>
                <a:gridCol w="612400">
                  <a:extLst>
                    <a:ext uri="{9D8B030D-6E8A-4147-A177-3AD203B41FA5}">
                      <a16:colId xmlns:a16="http://schemas.microsoft.com/office/drawing/2014/main" val="2000434101"/>
                    </a:ext>
                  </a:extLst>
                </a:gridCol>
                <a:gridCol w="896553">
                  <a:extLst>
                    <a:ext uri="{9D8B030D-6E8A-4147-A177-3AD203B41FA5}">
                      <a16:colId xmlns:a16="http://schemas.microsoft.com/office/drawing/2014/main" val="1668140455"/>
                    </a:ext>
                  </a:extLst>
                </a:gridCol>
                <a:gridCol w="568716">
                  <a:extLst>
                    <a:ext uri="{9D8B030D-6E8A-4147-A177-3AD203B41FA5}">
                      <a16:colId xmlns:a16="http://schemas.microsoft.com/office/drawing/2014/main" val="3780584040"/>
                    </a:ext>
                  </a:extLst>
                </a:gridCol>
                <a:gridCol w="793736">
                  <a:extLst>
                    <a:ext uri="{9D8B030D-6E8A-4147-A177-3AD203B41FA5}">
                      <a16:colId xmlns:a16="http://schemas.microsoft.com/office/drawing/2014/main" val="3314631077"/>
                    </a:ext>
                  </a:extLst>
                </a:gridCol>
                <a:gridCol w="1143755">
                  <a:extLst>
                    <a:ext uri="{9D8B030D-6E8A-4147-A177-3AD203B41FA5}">
                      <a16:colId xmlns:a16="http://schemas.microsoft.com/office/drawing/2014/main" val="2444619201"/>
                    </a:ext>
                  </a:extLst>
                </a:gridCol>
                <a:gridCol w="1777051">
                  <a:extLst>
                    <a:ext uri="{9D8B030D-6E8A-4147-A177-3AD203B41FA5}">
                      <a16:colId xmlns:a16="http://schemas.microsoft.com/office/drawing/2014/main" val="2848913897"/>
                    </a:ext>
                  </a:extLst>
                </a:gridCol>
                <a:gridCol w="1777051">
                  <a:extLst>
                    <a:ext uri="{9D8B030D-6E8A-4147-A177-3AD203B41FA5}">
                      <a16:colId xmlns:a16="http://schemas.microsoft.com/office/drawing/2014/main" val="2074410347"/>
                    </a:ext>
                  </a:extLst>
                </a:gridCol>
              </a:tblGrid>
              <a:tr h="128694">
                <a:tc>
                  <a:txBody>
                    <a:bodyPr/>
                    <a:lstStyle/>
                    <a:p>
                      <a:pPr algn="ctr"/>
                      <a:r>
                        <a:rPr lang="en-IN" sz="1600" dirty="0">
                          <a:latin typeface="+mn-lt"/>
                        </a:rPr>
                        <a:t>A</a:t>
                      </a:r>
                    </a:p>
                  </a:txBody>
                  <a:tcPr/>
                </a:tc>
                <a:tc>
                  <a:txBody>
                    <a:bodyPr/>
                    <a:lstStyle/>
                    <a:p>
                      <a:pPr algn="ctr"/>
                      <a:r>
                        <a:rPr lang="en-IN" sz="1600" dirty="0">
                          <a:latin typeface="+mn-lt"/>
                        </a:rPr>
                        <a:t>B</a:t>
                      </a:r>
                    </a:p>
                  </a:txBody>
                  <a:tcPr/>
                </a:tc>
                <a:tc>
                  <a:txBody>
                    <a:bodyPr/>
                    <a:lstStyle/>
                    <a:p>
                      <a:pPr algn="ctr"/>
                      <a:r>
                        <a:rPr lang="en-IN" sz="1600" dirty="0">
                          <a:latin typeface="+mn-lt"/>
                        </a:rPr>
                        <a:t>X</a:t>
                      </a:r>
                    </a:p>
                  </a:txBody>
                  <a:tcPr/>
                </a:tc>
                <a:tc>
                  <a:txBody>
                    <a:bodyPr/>
                    <a:lstStyle/>
                    <a:p>
                      <a:pPr algn="ctr"/>
                      <a:r>
                        <a:rPr lang="en-IN" sz="1600" dirty="0">
                          <a:latin typeface="+mn-lt"/>
                        </a:rPr>
                        <a:t>Y</a:t>
                      </a:r>
                    </a:p>
                  </a:txBody>
                  <a:tcPr/>
                </a:tc>
                <a:tc>
                  <a:txBody>
                    <a:bodyPr/>
                    <a:lstStyle/>
                    <a:p>
                      <a:pPr algn="ctr"/>
                      <a:r>
                        <a:rPr lang="en-IN" sz="1600" dirty="0">
                          <a:latin typeface="+mn-lt"/>
                        </a:rPr>
                        <a:t>YP = A+BX</a:t>
                      </a:r>
                    </a:p>
                  </a:txBody>
                  <a:tcPr/>
                </a:tc>
                <a:tc>
                  <a:txBody>
                    <a:bodyPr/>
                    <a:lstStyle/>
                    <a:p>
                      <a:pPr algn="ctr"/>
                      <a:r>
                        <a:rPr lang="en-IN" sz="1600" dirty="0">
                          <a:latin typeface="+mn-lt"/>
                        </a:rPr>
                        <a:t>SSE = ½(Y - YP)^2</a:t>
                      </a:r>
                    </a:p>
                  </a:txBody>
                  <a:tcPr/>
                </a:tc>
                <a:tc>
                  <a:txBody>
                    <a:bodyPr/>
                    <a:lstStyle/>
                    <a:p>
                      <a:pPr algn="ctr"/>
                      <a:r>
                        <a:rPr lang="en-IN" sz="1600" dirty="0">
                          <a:latin typeface="+mn-lt"/>
                          <a:cs typeface="Calibri" panose="020F0502020204030204" pitchFamily="34" charset="0"/>
                        </a:rPr>
                        <a:t>∂SSE/∂a = -(Y –YP)</a:t>
                      </a:r>
                      <a:endParaRPr lang="en-IN" sz="16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latin typeface="+mn-lt"/>
                          <a:cs typeface="Calibri" panose="020F0502020204030204" pitchFamily="34" charset="0"/>
                        </a:rPr>
                        <a:t>∂SSE/∂b = -(Y –YP)</a:t>
                      </a:r>
                      <a:endParaRPr lang="en-IN" sz="1600" dirty="0">
                        <a:latin typeface="+mn-lt"/>
                      </a:endParaRPr>
                    </a:p>
                    <a:p>
                      <a:pPr algn="ctr"/>
                      <a:endParaRPr lang="en-IN" sz="1600" dirty="0">
                        <a:latin typeface="+mn-lt"/>
                      </a:endParaRPr>
                    </a:p>
                  </a:txBody>
                  <a:tcPr/>
                </a:tc>
                <a:extLst>
                  <a:ext uri="{0D108BD9-81ED-4DB2-BD59-A6C34878D82A}">
                    <a16:rowId xmlns:a16="http://schemas.microsoft.com/office/drawing/2014/main" val="1221346037"/>
                  </a:ext>
                </a:extLst>
              </a:tr>
              <a:tr h="370840">
                <a:tc>
                  <a:txBody>
                    <a:bodyPr/>
                    <a:lstStyle/>
                    <a:p>
                      <a:pPr algn="ctr"/>
                      <a:r>
                        <a:rPr lang="en-IN" sz="1600" dirty="0">
                          <a:latin typeface="+mn-lt"/>
                        </a:rPr>
                        <a:t>0.42</a:t>
                      </a:r>
                    </a:p>
                  </a:txBody>
                  <a:tcPr/>
                </a:tc>
                <a:tc>
                  <a:txBody>
                    <a:bodyPr/>
                    <a:lstStyle/>
                    <a:p>
                      <a:pPr algn="ctr"/>
                      <a:r>
                        <a:rPr lang="en-IN" sz="1600" dirty="0">
                          <a:latin typeface="+mn-lt"/>
                        </a:rPr>
                        <a:t>0.73</a:t>
                      </a:r>
                    </a:p>
                  </a:txBody>
                  <a:tcPr/>
                </a:tc>
                <a:tc>
                  <a:txBody>
                    <a:bodyPr/>
                    <a:lstStyle/>
                    <a:p>
                      <a:pPr algn="ctr"/>
                      <a:r>
                        <a:rPr lang="en-IN" sz="1600" dirty="0">
                          <a:latin typeface="+mn-lt"/>
                        </a:rPr>
                        <a:t>0</a:t>
                      </a:r>
                    </a:p>
                  </a:txBody>
                  <a:tcPr/>
                </a:tc>
                <a:tc>
                  <a:txBody>
                    <a:bodyPr/>
                    <a:lstStyle/>
                    <a:p>
                      <a:pPr algn="ctr"/>
                      <a:r>
                        <a:rPr lang="en-IN" sz="1600" dirty="0">
                          <a:latin typeface="+mn-lt"/>
                        </a:rPr>
                        <a:t>0</a:t>
                      </a:r>
                    </a:p>
                  </a:txBody>
                  <a:tcPr/>
                </a:tc>
                <a:tc>
                  <a:txBody>
                    <a:bodyPr/>
                    <a:lstStyle/>
                    <a:p>
                      <a:pPr algn="ctr"/>
                      <a:r>
                        <a:rPr lang="en-IN" sz="1600" dirty="0">
                          <a:latin typeface="+mn-lt"/>
                        </a:rPr>
                        <a:t>0.42</a:t>
                      </a:r>
                    </a:p>
                  </a:txBody>
                  <a:tcPr/>
                </a:tc>
                <a:tc>
                  <a:txBody>
                    <a:bodyPr/>
                    <a:lstStyle/>
                    <a:p>
                      <a:pPr algn="ctr"/>
                      <a:r>
                        <a:rPr lang="en-IN" sz="1600" dirty="0">
                          <a:latin typeface="+mn-lt"/>
                        </a:rPr>
                        <a:t>0.087</a:t>
                      </a:r>
                    </a:p>
                  </a:txBody>
                  <a:tcPr/>
                </a:tc>
                <a:tc>
                  <a:txBody>
                    <a:bodyPr/>
                    <a:lstStyle/>
                    <a:p>
                      <a:pPr algn="ctr"/>
                      <a:r>
                        <a:rPr lang="en-IN" sz="1600" dirty="0">
                          <a:latin typeface="+mn-lt"/>
                        </a:rPr>
                        <a:t>0.42</a:t>
                      </a:r>
                    </a:p>
                  </a:txBody>
                  <a:tcPr/>
                </a:tc>
                <a:tc>
                  <a:txBody>
                    <a:bodyPr/>
                    <a:lstStyle/>
                    <a:p>
                      <a:pPr algn="ctr"/>
                      <a:r>
                        <a:rPr lang="en-IN" sz="1600" dirty="0">
                          <a:latin typeface="+mn-lt"/>
                        </a:rPr>
                        <a:t>0.00</a:t>
                      </a:r>
                    </a:p>
                  </a:txBody>
                  <a:tcPr/>
                </a:tc>
                <a:extLst>
                  <a:ext uri="{0D108BD9-81ED-4DB2-BD59-A6C34878D82A}">
                    <a16:rowId xmlns:a16="http://schemas.microsoft.com/office/drawing/2014/main" val="2990415545"/>
                  </a:ext>
                </a:extLst>
              </a:tr>
              <a:tr h="370840">
                <a:tc>
                  <a:txBody>
                    <a:bodyPr/>
                    <a:lstStyle/>
                    <a:p>
                      <a:pPr algn="ctr"/>
                      <a:endParaRPr lang="en-IN" sz="1600">
                        <a:latin typeface="+mn-lt"/>
                      </a:endParaRPr>
                    </a:p>
                  </a:txBody>
                  <a:tcPr/>
                </a:tc>
                <a:tc>
                  <a:txBody>
                    <a:bodyPr/>
                    <a:lstStyle/>
                    <a:p>
                      <a:pPr algn="ctr"/>
                      <a:endParaRPr lang="en-IN" sz="1600">
                        <a:latin typeface="+mn-lt"/>
                      </a:endParaRPr>
                    </a:p>
                  </a:txBody>
                  <a:tcPr/>
                </a:tc>
                <a:tc>
                  <a:txBody>
                    <a:bodyPr/>
                    <a:lstStyle/>
                    <a:p>
                      <a:pPr algn="ctr"/>
                      <a:r>
                        <a:rPr lang="en-IN" sz="1600" dirty="0">
                          <a:latin typeface="+mn-lt"/>
                        </a:rPr>
                        <a:t>0.22</a:t>
                      </a:r>
                    </a:p>
                  </a:txBody>
                  <a:tcPr/>
                </a:tc>
                <a:tc>
                  <a:txBody>
                    <a:bodyPr/>
                    <a:lstStyle/>
                    <a:p>
                      <a:pPr algn="ctr"/>
                      <a:r>
                        <a:rPr lang="en-IN" sz="1600" dirty="0">
                          <a:latin typeface="+mn-lt"/>
                        </a:rPr>
                        <a:t>0.22</a:t>
                      </a:r>
                    </a:p>
                  </a:txBody>
                  <a:tcPr/>
                </a:tc>
                <a:tc>
                  <a:txBody>
                    <a:bodyPr/>
                    <a:lstStyle/>
                    <a:p>
                      <a:pPr algn="ctr"/>
                      <a:r>
                        <a:rPr lang="en-IN" sz="1600" dirty="0">
                          <a:latin typeface="+mn-lt"/>
                        </a:rPr>
                        <a:t>0.58</a:t>
                      </a:r>
                    </a:p>
                  </a:txBody>
                  <a:tcPr/>
                </a:tc>
                <a:tc>
                  <a:txBody>
                    <a:bodyPr/>
                    <a:lstStyle/>
                    <a:p>
                      <a:pPr algn="ctr"/>
                      <a:r>
                        <a:rPr lang="en-IN" sz="1600" dirty="0">
                          <a:latin typeface="+mn-lt"/>
                        </a:rPr>
                        <a:t>0.064</a:t>
                      </a:r>
                    </a:p>
                  </a:txBody>
                  <a:tcPr/>
                </a:tc>
                <a:tc>
                  <a:txBody>
                    <a:bodyPr/>
                    <a:lstStyle/>
                    <a:p>
                      <a:pPr algn="ctr"/>
                      <a:r>
                        <a:rPr lang="en-IN" sz="1600" dirty="0">
                          <a:latin typeface="+mn-lt"/>
                        </a:rPr>
                        <a:t>0.36</a:t>
                      </a:r>
                    </a:p>
                  </a:txBody>
                  <a:tcPr/>
                </a:tc>
                <a:tc>
                  <a:txBody>
                    <a:bodyPr/>
                    <a:lstStyle/>
                    <a:p>
                      <a:pPr algn="ctr"/>
                      <a:r>
                        <a:rPr lang="en-IN" sz="1600" dirty="0">
                          <a:latin typeface="+mn-lt"/>
                        </a:rPr>
                        <a:t>0.08</a:t>
                      </a:r>
                    </a:p>
                  </a:txBody>
                  <a:tcPr/>
                </a:tc>
                <a:extLst>
                  <a:ext uri="{0D108BD9-81ED-4DB2-BD59-A6C34878D82A}">
                    <a16:rowId xmlns:a16="http://schemas.microsoft.com/office/drawing/2014/main" val="4283834192"/>
                  </a:ext>
                </a:extLst>
              </a:tr>
              <a:tr h="370840">
                <a:tc>
                  <a:txBody>
                    <a:bodyPr/>
                    <a:lstStyle/>
                    <a:p>
                      <a:pPr algn="ctr"/>
                      <a:endParaRPr lang="en-IN" sz="1600">
                        <a:latin typeface="+mn-lt"/>
                      </a:endParaRPr>
                    </a:p>
                  </a:txBody>
                  <a:tcPr/>
                </a:tc>
                <a:tc>
                  <a:txBody>
                    <a:bodyPr/>
                    <a:lstStyle/>
                    <a:p>
                      <a:pPr algn="ctr"/>
                      <a:endParaRPr lang="en-IN" sz="1600">
                        <a:latin typeface="+mn-lt"/>
                      </a:endParaRPr>
                    </a:p>
                  </a:txBody>
                  <a:tcPr/>
                </a:tc>
                <a:tc>
                  <a:txBody>
                    <a:bodyPr/>
                    <a:lstStyle/>
                    <a:p>
                      <a:pPr algn="ctr"/>
                      <a:r>
                        <a:rPr lang="en-IN" sz="1600" dirty="0">
                          <a:latin typeface="+mn-lt"/>
                        </a:rPr>
                        <a:t>0.24</a:t>
                      </a:r>
                    </a:p>
                  </a:txBody>
                  <a:tcPr/>
                </a:tc>
                <a:tc>
                  <a:txBody>
                    <a:bodyPr/>
                    <a:lstStyle/>
                    <a:p>
                      <a:pPr algn="ctr"/>
                      <a:r>
                        <a:rPr lang="en-IN" sz="1600" dirty="0">
                          <a:latin typeface="+mn-lt"/>
                        </a:rPr>
                        <a:t>0.58</a:t>
                      </a:r>
                    </a:p>
                  </a:txBody>
                  <a:tcPr/>
                </a:tc>
                <a:tc>
                  <a:txBody>
                    <a:bodyPr/>
                    <a:lstStyle/>
                    <a:p>
                      <a:pPr algn="ctr"/>
                      <a:r>
                        <a:rPr lang="en-IN" sz="1600" dirty="0">
                          <a:latin typeface="+mn-lt"/>
                        </a:rPr>
                        <a:t>0.59</a:t>
                      </a:r>
                    </a:p>
                  </a:txBody>
                  <a:tcPr/>
                </a:tc>
                <a:tc>
                  <a:txBody>
                    <a:bodyPr/>
                    <a:lstStyle/>
                    <a:p>
                      <a:pPr algn="ctr"/>
                      <a:r>
                        <a:rPr lang="en-IN" sz="1600" dirty="0">
                          <a:latin typeface="+mn-lt"/>
                        </a:rPr>
                        <a:t>0.000</a:t>
                      </a:r>
                    </a:p>
                  </a:txBody>
                  <a:tcPr/>
                </a:tc>
                <a:tc>
                  <a:txBody>
                    <a:bodyPr/>
                    <a:lstStyle/>
                    <a:p>
                      <a:pPr algn="ctr"/>
                      <a:r>
                        <a:rPr lang="en-IN" sz="1600" dirty="0">
                          <a:latin typeface="+mn-lt"/>
                        </a:rPr>
                        <a:t>0.01</a:t>
                      </a:r>
                    </a:p>
                  </a:txBody>
                  <a:tcPr/>
                </a:tc>
                <a:tc>
                  <a:txBody>
                    <a:bodyPr/>
                    <a:lstStyle/>
                    <a:p>
                      <a:pPr algn="ctr"/>
                      <a:r>
                        <a:rPr lang="en-IN" sz="1600" dirty="0">
                          <a:latin typeface="+mn-lt"/>
                        </a:rPr>
                        <a:t>0.00</a:t>
                      </a:r>
                    </a:p>
                  </a:txBody>
                  <a:tcPr/>
                </a:tc>
                <a:extLst>
                  <a:ext uri="{0D108BD9-81ED-4DB2-BD59-A6C34878D82A}">
                    <a16:rowId xmlns:a16="http://schemas.microsoft.com/office/drawing/2014/main" val="1342793345"/>
                  </a:ext>
                </a:extLst>
              </a:tr>
              <a:tr h="370840">
                <a:tc>
                  <a:txBody>
                    <a:bodyPr/>
                    <a:lstStyle/>
                    <a:p>
                      <a:pPr algn="ctr"/>
                      <a:endParaRPr lang="en-IN" sz="1600">
                        <a:latin typeface="+mn-lt"/>
                      </a:endParaRPr>
                    </a:p>
                  </a:txBody>
                  <a:tcPr/>
                </a:tc>
                <a:tc>
                  <a:txBody>
                    <a:bodyPr/>
                    <a:lstStyle/>
                    <a:p>
                      <a:pPr algn="ctr"/>
                      <a:endParaRPr lang="en-IN" sz="1600">
                        <a:latin typeface="+mn-lt"/>
                      </a:endParaRPr>
                    </a:p>
                  </a:txBody>
                  <a:tcPr/>
                </a:tc>
                <a:tc>
                  <a:txBody>
                    <a:bodyPr/>
                    <a:lstStyle/>
                    <a:p>
                      <a:pPr algn="ctr"/>
                      <a:r>
                        <a:rPr lang="en-IN" sz="1600" dirty="0">
                          <a:latin typeface="+mn-lt"/>
                        </a:rPr>
                        <a:t>0.33</a:t>
                      </a:r>
                    </a:p>
                  </a:txBody>
                  <a:tcPr/>
                </a:tc>
                <a:tc>
                  <a:txBody>
                    <a:bodyPr/>
                    <a:lstStyle/>
                    <a:p>
                      <a:pPr algn="ctr"/>
                      <a:r>
                        <a:rPr lang="en-IN" sz="1600" dirty="0">
                          <a:latin typeface="+mn-lt"/>
                        </a:rPr>
                        <a:t>0.20</a:t>
                      </a:r>
                    </a:p>
                  </a:txBody>
                  <a:tcPr/>
                </a:tc>
                <a:tc>
                  <a:txBody>
                    <a:bodyPr/>
                    <a:lstStyle/>
                    <a:p>
                      <a:pPr algn="ctr"/>
                      <a:r>
                        <a:rPr lang="en-IN" sz="1600" dirty="0">
                          <a:latin typeface="+mn-lt"/>
                        </a:rPr>
                        <a:t>0.66</a:t>
                      </a:r>
                    </a:p>
                  </a:txBody>
                  <a:tcPr/>
                </a:tc>
                <a:tc>
                  <a:txBody>
                    <a:bodyPr/>
                    <a:lstStyle/>
                    <a:p>
                      <a:pPr algn="ctr"/>
                      <a:r>
                        <a:rPr lang="en-IN" sz="1600" dirty="0">
                          <a:latin typeface="+mn-lt"/>
                        </a:rPr>
                        <a:t>0.107</a:t>
                      </a:r>
                    </a:p>
                  </a:txBody>
                  <a:tcPr/>
                </a:tc>
                <a:tc>
                  <a:txBody>
                    <a:bodyPr/>
                    <a:lstStyle/>
                    <a:p>
                      <a:pPr algn="ctr"/>
                      <a:r>
                        <a:rPr lang="en-IN" sz="1600" dirty="0">
                          <a:latin typeface="+mn-lt"/>
                        </a:rPr>
                        <a:t>0.46</a:t>
                      </a:r>
                    </a:p>
                  </a:txBody>
                  <a:tcPr/>
                </a:tc>
                <a:tc>
                  <a:txBody>
                    <a:bodyPr/>
                    <a:lstStyle/>
                    <a:p>
                      <a:pPr algn="ctr"/>
                      <a:r>
                        <a:rPr lang="en-IN" sz="1600" dirty="0">
                          <a:latin typeface="+mn-lt"/>
                        </a:rPr>
                        <a:t>0.15</a:t>
                      </a:r>
                    </a:p>
                  </a:txBody>
                  <a:tcPr/>
                </a:tc>
                <a:extLst>
                  <a:ext uri="{0D108BD9-81ED-4DB2-BD59-A6C34878D82A}">
                    <a16:rowId xmlns:a16="http://schemas.microsoft.com/office/drawing/2014/main" val="1372473532"/>
                  </a:ext>
                </a:extLst>
              </a:tr>
              <a:tr h="370840">
                <a:tc>
                  <a:txBody>
                    <a:bodyPr/>
                    <a:lstStyle/>
                    <a:p>
                      <a:pPr algn="ctr"/>
                      <a:endParaRPr lang="en-IN" sz="1600">
                        <a:latin typeface="+mn-lt"/>
                      </a:endParaRPr>
                    </a:p>
                  </a:txBody>
                  <a:tcPr/>
                </a:tc>
                <a:tc>
                  <a:txBody>
                    <a:bodyPr/>
                    <a:lstStyle/>
                    <a:p>
                      <a:pPr algn="ctr"/>
                      <a:endParaRPr lang="en-IN" sz="1600">
                        <a:latin typeface="+mn-lt"/>
                      </a:endParaRPr>
                    </a:p>
                  </a:txBody>
                  <a:tcPr/>
                </a:tc>
                <a:tc>
                  <a:txBody>
                    <a:bodyPr/>
                    <a:lstStyle/>
                    <a:p>
                      <a:pPr algn="ctr"/>
                      <a:r>
                        <a:rPr lang="en-IN" sz="1600" dirty="0">
                          <a:latin typeface="+mn-lt"/>
                        </a:rPr>
                        <a:t>0.37</a:t>
                      </a:r>
                    </a:p>
                  </a:txBody>
                  <a:tcPr/>
                </a:tc>
                <a:tc>
                  <a:txBody>
                    <a:bodyPr/>
                    <a:lstStyle/>
                    <a:p>
                      <a:pPr algn="ctr"/>
                      <a:r>
                        <a:rPr lang="en-IN" sz="1600" dirty="0">
                          <a:latin typeface="+mn-lt"/>
                        </a:rPr>
                        <a:t>0.55</a:t>
                      </a:r>
                    </a:p>
                  </a:txBody>
                  <a:tcPr/>
                </a:tc>
                <a:tc>
                  <a:txBody>
                    <a:bodyPr/>
                    <a:lstStyle/>
                    <a:p>
                      <a:pPr algn="ctr"/>
                      <a:r>
                        <a:rPr lang="en-IN" sz="1600" dirty="0">
                          <a:latin typeface="+mn-lt"/>
                        </a:rPr>
                        <a:t>0.69</a:t>
                      </a:r>
                    </a:p>
                  </a:txBody>
                  <a:tcPr/>
                </a:tc>
                <a:tc>
                  <a:txBody>
                    <a:bodyPr/>
                    <a:lstStyle/>
                    <a:p>
                      <a:pPr algn="ctr"/>
                      <a:r>
                        <a:rPr lang="en-IN" sz="1600" dirty="0">
                          <a:latin typeface="+mn-lt"/>
                        </a:rPr>
                        <a:t>0.010</a:t>
                      </a:r>
                    </a:p>
                  </a:txBody>
                  <a:tcPr/>
                </a:tc>
                <a:tc>
                  <a:txBody>
                    <a:bodyPr/>
                    <a:lstStyle/>
                    <a:p>
                      <a:pPr algn="ctr"/>
                      <a:r>
                        <a:rPr lang="en-IN" sz="1600" dirty="0">
                          <a:latin typeface="+mn-lt"/>
                        </a:rPr>
                        <a:t>0.14</a:t>
                      </a:r>
                    </a:p>
                  </a:txBody>
                  <a:tcPr/>
                </a:tc>
                <a:tc>
                  <a:txBody>
                    <a:bodyPr/>
                    <a:lstStyle/>
                    <a:p>
                      <a:pPr algn="ctr"/>
                      <a:r>
                        <a:rPr lang="en-IN" sz="1600" dirty="0">
                          <a:latin typeface="+mn-lt"/>
                        </a:rPr>
                        <a:t>0.05</a:t>
                      </a:r>
                    </a:p>
                  </a:txBody>
                  <a:tcPr/>
                </a:tc>
                <a:extLst>
                  <a:ext uri="{0D108BD9-81ED-4DB2-BD59-A6C34878D82A}">
                    <a16:rowId xmlns:a16="http://schemas.microsoft.com/office/drawing/2014/main" val="2299536957"/>
                  </a:ext>
                </a:extLst>
              </a:tr>
              <a:tr h="370840">
                <a:tc>
                  <a:txBody>
                    <a:bodyPr/>
                    <a:lstStyle/>
                    <a:p>
                      <a:pPr algn="ctr"/>
                      <a:endParaRPr lang="en-IN" sz="1600">
                        <a:latin typeface="+mn-lt"/>
                      </a:endParaRPr>
                    </a:p>
                  </a:txBody>
                  <a:tcPr/>
                </a:tc>
                <a:tc>
                  <a:txBody>
                    <a:bodyPr/>
                    <a:lstStyle/>
                    <a:p>
                      <a:pPr algn="ctr"/>
                      <a:endParaRPr lang="en-IN" sz="1600">
                        <a:latin typeface="+mn-lt"/>
                      </a:endParaRPr>
                    </a:p>
                  </a:txBody>
                  <a:tcPr/>
                </a:tc>
                <a:tc>
                  <a:txBody>
                    <a:bodyPr/>
                    <a:lstStyle/>
                    <a:p>
                      <a:pPr algn="ctr"/>
                      <a:r>
                        <a:rPr lang="en-IN" sz="1600" dirty="0">
                          <a:latin typeface="+mn-lt"/>
                        </a:rPr>
                        <a:t>0.44</a:t>
                      </a:r>
                    </a:p>
                  </a:txBody>
                  <a:tcPr/>
                </a:tc>
                <a:tc>
                  <a:txBody>
                    <a:bodyPr/>
                    <a:lstStyle/>
                    <a:p>
                      <a:pPr algn="ctr"/>
                      <a:r>
                        <a:rPr lang="en-IN" sz="1600" dirty="0">
                          <a:latin typeface="+mn-lt"/>
                        </a:rPr>
                        <a:t>0.39</a:t>
                      </a:r>
                    </a:p>
                  </a:txBody>
                  <a:tcPr/>
                </a:tc>
                <a:tc>
                  <a:txBody>
                    <a:bodyPr/>
                    <a:lstStyle/>
                    <a:p>
                      <a:pPr algn="ctr"/>
                      <a:r>
                        <a:rPr lang="en-IN" sz="1600" dirty="0">
                          <a:latin typeface="+mn-lt"/>
                        </a:rPr>
                        <a:t>0.74</a:t>
                      </a:r>
                    </a:p>
                  </a:txBody>
                  <a:tcPr/>
                </a:tc>
                <a:tc>
                  <a:txBody>
                    <a:bodyPr/>
                    <a:lstStyle/>
                    <a:p>
                      <a:pPr algn="ctr"/>
                      <a:r>
                        <a:rPr lang="en-IN" sz="1600" dirty="0">
                          <a:latin typeface="+mn-lt"/>
                        </a:rPr>
                        <a:t>0.063</a:t>
                      </a:r>
                    </a:p>
                  </a:txBody>
                  <a:tcPr/>
                </a:tc>
                <a:tc>
                  <a:txBody>
                    <a:bodyPr/>
                    <a:lstStyle/>
                    <a:p>
                      <a:pPr algn="ctr"/>
                      <a:r>
                        <a:rPr lang="en-IN" sz="1600" dirty="0">
                          <a:latin typeface="+mn-lt"/>
                        </a:rPr>
                        <a:t>0.36</a:t>
                      </a:r>
                    </a:p>
                  </a:txBody>
                  <a:tcPr/>
                </a:tc>
                <a:tc>
                  <a:txBody>
                    <a:bodyPr/>
                    <a:lstStyle/>
                    <a:p>
                      <a:pPr algn="ctr"/>
                      <a:r>
                        <a:rPr lang="en-IN" sz="1600" dirty="0">
                          <a:latin typeface="+mn-lt"/>
                        </a:rPr>
                        <a:t>0.16</a:t>
                      </a:r>
                    </a:p>
                  </a:txBody>
                  <a:tcPr/>
                </a:tc>
                <a:extLst>
                  <a:ext uri="{0D108BD9-81ED-4DB2-BD59-A6C34878D82A}">
                    <a16:rowId xmlns:a16="http://schemas.microsoft.com/office/drawing/2014/main" val="2209447382"/>
                  </a:ext>
                </a:extLst>
              </a:tr>
              <a:tr h="370840">
                <a:tc>
                  <a:txBody>
                    <a:bodyPr/>
                    <a:lstStyle/>
                    <a:p>
                      <a:pPr algn="ctr"/>
                      <a:endParaRPr lang="en-IN" sz="1600">
                        <a:latin typeface="+mn-lt"/>
                      </a:endParaRPr>
                    </a:p>
                  </a:txBody>
                  <a:tcPr/>
                </a:tc>
                <a:tc>
                  <a:txBody>
                    <a:bodyPr/>
                    <a:lstStyle/>
                    <a:p>
                      <a:pPr algn="ctr"/>
                      <a:endParaRPr lang="en-IN" sz="1600">
                        <a:latin typeface="+mn-lt"/>
                      </a:endParaRPr>
                    </a:p>
                  </a:txBody>
                  <a:tcPr/>
                </a:tc>
                <a:tc>
                  <a:txBody>
                    <a:bodyPr/>
                    <a:lstStyle/>
                    <a:p>
                      <a:pPr algn="ctr"/>
                      <a:r>
                        <a:rPr lang="en-IN" sz="1600" dirty="0">
                          <a:latin typeface="+mn-lt"/>
                        </a:rPr>
                        <a:t>0.44</a:t>
                      </a:r>
                    </a:p>
                  </a:txBody>
                  <a:tcPr/>
                </a:tc>
                <a:tc>
                  <a:txBody>
                    <a:bodyPr/>
                    <a:lstStyle/>
                    <a:p>
                      <a:pPr algn="ctr"/>
                      <a:r>
                        <a:rPr lang="en-IN" sz="1600" dirty="0">
                          <a:latin typeface="+mn-lt"/>
                        </a:rPr>
                        <a:t>0.54</a:t>
                      </a:r>
                    </a:p>
                  </a:txBody>
                  <a:tcPr/>
                </a:tc>
                <a:tc>
                  <a:txBody>
                    <a:bodyPr/>
                    <a:lstStyle/>
                    <a:p>
                      <a:pPr algn="ctr"/>
                      <a:r>
                        <a:rPr lang="en-IN" sz="1600" dirty="0">
                          <a:latin typeface="+mn-lt"/>
                        </a:rPr>
                        <a:t>0.74</a:t>
                      </a:r>
                    </a:p>
                  </a:txBody>
                  <a:tcPr/>
                </a:tc>
                <a:tc>
                  <a:txBody>
                    <a:bodyPr/>
                    <a:lstStyle/>
                    <a:p>
                      <a:pPr algn="ctr"/>
                      <a:r>
                        <a:rPr lang="en-IN" sz="1600" dirty="0">
                          <a:latin typeface="+mn-lt"/>
                        </a:rPr>
                        <a:t>0.021</a:t>
                      </a:r>
                    </a:p>
                  </a:txBody>
                  <a:tcPr/>
                </a:tc>
                <a:tc>
                  <a:txBody>
                    <a:bodyPr/>
                    <a:lstStyle/>
                    <a:p>
                      <a:pPr algn="ctr"/>
                      <a:r>
                        <a:rPr lang="en-IN" sz="1600" dirty="0">
                          <a:latin typeface="+mn-lt"/>
                        </a:rPr>
                        <a:t>0.20</a:t>
                      </a:r>
                    </a:p>
                  </a:txBody>
                  <a:tcPr/>
                </a:tc>
                <a:tc>
                  <a:txBody>
                    <a:bodyPr/>
                    <a:lstStyle/>
                    <a:p>
                      <a:pPr algn="ctr"/>
                      <a:r>
                        <a:rPr lang="en-IN" sz="1600" dirty="0">
                          <a:latin typeface="+mn-lt"/>
                        </a:rPr>
                        <a:t>0.09</a:t>
                      </a:r>
                    </a:p>
                  </a:txBody>
                  <a:tcPr/>
                </a:tc>
                <a:extLst>
                  <a:ext uri="{0D108BD9-81ED-4DB2-BD59-A6C34878D82A}">
                    <a16:rowId xmlns:a16="http://schemas.microsoft.com/office/drawing/2014/main" val="3565665556"/>
                  </a:ext>
                </a:extLst>
              </a:tr>
              <a:tr h="370840">
                <a:tc>
                  <a:txBody>
                    <a:bodyPr/>
                    <a:lstStyle/>
                    <a:p>
                      <a:pPr algn="ctr"/>
                      <a:endParaRPr lang="en-IN" sz="1600">
                        <a:latin typeface="+mn-lt"/>
                      </a:endParaRPr>
                    </a:p>
                  </a:txBody>
                  <a:tcPr/>
                </a:tc>
                <a:tc>
                  <a:txBody>
                    <a:bodyPr/>
                    <a:lstStyle/>
                    <a:p>
                      <a:pPr algn="ctr"/>
                      <a:endParaRPr lang="en-IN" sz="1600">
                        <a:latin typeface="+mn-lt"/>
                      </a:endParaRPr>
                    </a:p>
                  </a:txBody>
                  <a:tcPr/>
                </a:tc>
                <a:tc>
                  <a:txBody>
                    <a:bodyPr/>
                    <a:lstStyle/>
                    <a:p>
                      <a:pPr algn="ctr"/>
                      <a:r>
                        <a:rPr lang="en-IN" sz="1600" dirty="0">
                          <a:latin typeface="+mn-lt"/>
                        </a:rPr>
                        <a:t>0.57</a:t>
                      </a:r>
                    </a:p>
                  </a:txBody>
                  <a:tcPr/>
                </a:tc>
                <a:tc>
                  <a:txBody>
                    <a:bodyPr/>
                    <a:lstStyle/>
                    <a:p>
                      <a:pPr algn="ctr"/>
                      <a:r>
                        <a:rPr lang="en-IN" sz="1600" dirty="0">
                          <a:latin typeface="+mn-lt"/>
                        </a:rPr>
                        <a:t>0.53</a:t>
                      </a:r>
                    </a:p>
                  </a:txBody>
                  <a:tcPr/>
                </a:tc>
                <a:tc>
                  <a:txBody>
                    <a:bodyPr/>
                    <a:lstStyle/>
                    <a:p>
                      <a:pPr algn="ctr"/>
                      <a:r>
                        <a:rPr lang="en-IN" sz="1600" dirty="0">
                          <a:latin typeface="+mn-lt"/>
                        </a:rPr>
                        <a:t>0.84</a:t>
                      </a:r>
                    </a:p>
                  </a:txBody>
                  <a:tcPr/>
                </a:tc>
                <a:tc>
                  <a:txBody>
                    <a:bodyPr/>
                    <a:lstStyle/>
                    <a:p>
                      <a:pPr algn="ctr"/>
                      <a:r>
                        <a:rPr lang="en-IN" sz="1600" dirty="0">
                          <a:latin typeface="+mn-lt"/>
                        </a:rPr>
                        <a:t>0.048</a:t>
                      </a:r>
                    </a:p>
                  </a:txBody>
                  <a:tcPr/>
                </a:tc>
                <a:tc>
                  <a:txBody>
                    <a:bodyPr/>
                    <a:lstStyle/>
                    <a:p>
                      <a:pPr algn="ctr"/>
                      <a:r>
                        <a:rPr lang="en-IN" sz="1600" dirty="0">
                          <a:latin typeface="+mn-lt"/>
                        </a:rPr>
                        <a:t>0.31</a:t>
                      </a:r>
                    </a:p>
                  </a:txBody>
                  <a:tcPr/>
                </a:tc>
                <a:tc>
                  <a:txBody>
                    <a:bodyPr/>
                    <a:lstStyle/>
                    <a:p>
                      <a:pPr algn="ctr"/>
                      <a:r>
                        <a:rPr lang="en-IN" sz="1600" dirty="0">
                          <a:latin typeface="+mn-lt"/>
                        </a:rPr>
                        <a:t>0.18</a:t>
                      </a:r>
                    </a:p>
                  </a:txBody>
                  <a:tcPr/>
                </a:tc>
                <a:extLst>
                  <a:ext uri="{0D108BD9-81ED-4DB2-BD59-A6C34878D82A}">
                    <a16:rowId xmlns:a16="http://schemas.microsoft.com/office/drawing/2014/main" val="4007045845"/>
                  </a:ext>
                </a:extLst>
              </a:tr>
              <a:tr h="370840">
                <a:tc>
                  <a:txBody>
                    <a:bodyPr/>
                    <a:lstStyle/>
                    <a:p>
                      <a:pPr algn="ctr"/>
                      <a:endParaRPr lang="en-IN" sz="1600">
                        <a:latin typeface="+mn-lt"/>
                      </a:endParaRPr>
                    </a:p>
                  </a:txBody>
                  <a:tcPr/>
                </a:tc>
                <a:tc>
                  <a:txBody>
                    <a:bodyPr/>
                    <a:lstStyle/>
                    <a:p>
                      <a:pPr algn="ctr"/>
                      <a:endParaRPr lang="en-IN" sz="1600">
                        <a:latin typeface="+mn-lt"/>
                      </a:endParaRPr>
                    </a:p>
                  </a:txBody>
                  <a:tcPr/>
                </a:tc>
                <a:tc>
                  <a:txBody>
                    <a:bodyPr/>
                    <a:lstStyle/>
                    <a:p>
                      <a:pPr algn="ctr"/>
                      <a:r>
                        <a:rPr lang="en-IN" sz="1600" dirty="0">
                          <a:latin typeface="+mn-lt"/>
                        </a:rPr>
                        <a:t>0.93</a:t>
                      </a:r>
                    </a:p>
                  </a:txBody>
                  <a:tcPr/>
                </a:tc>
                <a:tc>
                  <a:txBody>
                    <a:bodyPr/>
                    <a:lstStyle/>
                    <a:p>
                      <a:pPr algn="ctr"/>
                      <a:r>
                        <a:rPr lang="en-IN" sz="1600" dirty="0">
                          <a:latin typeface="+mn-lt"/>
                        </a:rPr>
                        <a:t>1.00</a:t>
                      </a:r>
                    </a:p>
                  </a:txBody>
                  <a:tcPr/>
                </a:tc>
                <a:tc>
                  <a:txBody>
                    <a:bodyPr/>
                    <a:lstStyle/>
                    <a:p>
                      <a:pPr algn="ctr"/>
                      <a:r>
                        <a:rPr lang="en-IN" sz="1600" dirty="0">
                          <a:latin typeface="+mn-lt"/>
                        </a:rPr>
                        <a:t>1.10</a:t>
                      </a:r>
                    </a:p>
                  </a:txBody>
                  <a:tcPr/>
                </a:tc>
                <a:tc>
                  <a:txBody>
                    <a:bodyPr/>
                    <a:lstStyle/>
                    <a:p>
                      <a:pPr algn="ctr"/>
                      <a:r>
                        <a:rPr lang="en-IN" sz="1600" dirty="0">
                          <a:latin typeface="+mn-lt"/>
                        </a:rPr>
                        <a:t>0.005</a:t>
                      </a:r>
                    </a:p>
                  </a:txBody>
                  <a:tcPr/>
                </a:tc>
                <a:tc>
                  <a:txBody>
                    <a:bodyPr/>
                    <a:lstStyle/>
                    <a:p>
                      <a:pPr algn="ctr"/>
                      <a:r>
                        <a:rPr lang="en-IN" sz="1600" dirty="0">
                          <a:latin typeface="+mn-lt"/>
                        </a:rPr>
                        <a:t>0.10</a:t>
                      </a:r>
                    </a:p>
                  </a:txBody>
                  <a:tcPr/>
                </a:tc>
                <a:tc>
                  <a:txBody>
                    <a:bodyPr/>
                    <a:lstStyle/>
                    <a:p>
                      <a:pPr algn="ctr"/>
                      <a:r>
                        <a:rPr lang="en-IN" sz="1600" dirty="0">
                          <a:latin typeface="+mn-lt"/>
                        </a:rPr>
                        <a:t>0.09</a:t>
                      </a:r>
                    </a:p>
                  </a:txBody>
                  <a:tcPr/>
                </a:tc>
                <a:extLst>
                  <a:ext uri="{0D108BD9-81ED-4DB2-BD59-A6C34878D82A}">
                    <a16:rowId xmlns:a16="http://schemas.microsoft.com/office/drawing/2014/main" val="2219207451"/>
                  </a:ext>
                </a:extLst>
              </a:tr>
              <a:tr h="370840">
                <a:tc>
                  <a:txBody>
                    <a:bodyPr/>
                    <a:lstStyle/>
                    <a:p>
                      <a:pPr algn="ctr"/>
                      <a:endParaRPr lang="en-IN" sz="1600">
                        <a:latin typeface="+mn-lt"/>
                      </a:endParaRPr>
                    </a:p>
                  </a:txBody>
                  <a:tcPr/>
                </a:tc>
                <a:tc>
                  <a:txBody>
                    <a:bodyPr/>
                    <a:lstStyle/>
                    <a:p>
                      <a:pPr algn="ctr"/>
                      <a:endParaRPr lang="en-IN" sz="1600">
                        <a:latin typeface="+mn-lt"/>
                      </a:endParaRPr>
                    </a:p>
                  </a:txBody>
                  <a:tcPr/>
                </a:tc>
                <a:tc>
                  <a:txBody>
                    <a:bodyPr/>
                    <a:lstStyle/>
                    <a:p>
                      <a:pPr algn="ctr"/>
                      <a:r>
                        <a:rPr lang="en-IN" sz="1600" dirty="0">
                          <a:latin typeface="+mn-lt"/>
                        </a:rPr>
                        <a:t>1.00</a:t>
                      </a:r>
                    </a:p>
                  </a:txBody>
                  <a:tcPr/>
                </a:tc>
                <a:tc>
                  <a:txBody>
                    <a:bodyPr/>
                    <a:lstStyle/>
                    <a:p>
                      <a:pPr algn="ctr"/>
                      <a:r>
                        <a:rPr lang="en-IN" sz="1600" dirty="0">
                          <a:latin typeface="+mn-lt"/>
                        </a:rPr>
                        <a:t>0.61</a:t>
                      </a:r>
                    </a:p>
                  </a:txBody>
                  <a:tcPr/>
                </a:tc>
                <a:tc>
                  <a:txBody>
                    <a:bodyPr/>
                    <a:lstStyle/>
                    <a:p>
                      <a:pPr algn="ctr"/>
                      <a:r>
                        <a:rPr lang="en-IN" sz="1600" dirty="0">
                          <a:latin typeface="+mn-lt"/>
                        </a:rPr>
                        <a:t>1.15</a:t>
                      </a:r>
                    </a:p>
                  </a:txBody>
                  <a:tcPr/>
                </a:tc>
                <a:tc>
                  <a:txBody>
                    <a:bodyPr/>
                    <a:lstStyle/>
                    <a:p>
                      <a:pPr algn="ctr"/>
                      <a:r>
                        <a:rPr lang="en-IN" sz="1600" dirty="0">
                          <a:latin typeface="+mn-lt"/>
                        </a:rPr>
                        <a:t>0.148</a:t>
                      </a:r>
                    </a:p>
                  </a:txBody>
                  <a:tcPr/>
                </a:tc>
                <a:tc>
                  <a:txBody>
                    <a:bodyPr/>
                    <a:lstStyle/>
                    <a:p>
                      <a:pPr algn="ctr"/>
                      <a:r>
                        <a:rPr lang="en-IN" sz="1600" dirty="0">
                          <a:latin typeface="+mn-lt"/>
                        </a:rPr>
                        <a:t>0.54</a:t>
                      </a:r>
                    </a:p>
                  </a:txBody>
                  <a:tcPr/>
                </a:tc>
                <a:tc>
                  <a:txBody>
                    <a:bodyPr/>
                    <a:lstStyle/>
                    <a:p>
                      <a:pPr algn="ctr"/>
                      <a:r>
                        <a:rPr lang="en-IN" sz="1600" dirty="0">
                          <a:latin typeface="+mn-lt"/>
                        </a:rPr>
                        <a:t>0.54</a:t>
                      </a:r>
                    </a:p>
                  </a:txBody>
                  <a:tcPr/>
                </a:tc>
                <a:extLst>
                  <a:ext uri="{0D108BD9-81ED-4DB2-BD59-A6C34878D82A}">
                    <a16:rowId xmlns:a16="http://schemas.microsoft.com/office/drawing/2014/main" val="3716312817"/>
                  </a:ext>
                </a:extLst>
              </a:tr>
              <a:tr h="370840">
                <a:tc>
                  <a:txBody>
                    <a:bodyPr/>
                    <a:lstStyle/>
                    <a:p>
                      <a:pPr algn="ctr"/>
                      <a:endParaRPr lang="en-IN" sz="1600" dirty="0">
                        <a:latin typeface="+mn-lt"/>
                      </a:endParaRPr>
                    </a:p>
                  </a:txBody>
                  <a:tcPr/>
                </a:tc>
                <a:tc>
                  <a:txBody>
                    <a:bodyPr/>
                    <a:lstStyle/>
                    <a:p>
                      <a:pPr algn="ctr"/>
                      <a:endParaRPr lang="en-IN" sz="1600">
                        <a:latin typeface="+mn-lt"/>
                      </a:endParaRPr>
                    </a:p>
                  </a:txBody>
                  <a:tcPr/>
                </a:tc>
                <a:tc>
                  <a:txBody>
                    <a:bodyPr/>
                    <a:lstStyle/>
                    <a:p>
                      <a:pPr algn="ctr"/>
                      <a:endParaRPr lang="en-IN" sz="1600" dirty="0">
                        <a:latin typeface="+mn-lt"/>
                      </a:endParaRPr>
                    </a:p>
                  </a:txBody>
                  <a:tcPr/>
                </a:tc>
                <a:tc>
                  <a:txBody>
                    <a:bodyPr/>
                    <a:lstStyle/>
                    <a:p>
                      <a:pPr algn="ctr"/>
                      <a:endParaRPr lang="en-IN" sz="1600" dirty="0">
                        <a:latin typeface="+mn-lt"/>
                      </a:endParaRPr>
                    </a:p>
                  </a:txBody>
                  <a:tcPr/>
                </a:tc>
                <a:tc>
                  <a:txBody>
                    <a:bodyPr/>
                    <a:lstStyle/>
                    <a:p>
                      <a:pPr algn="ctr"/>
                      <a:r>
                        <a:rPr lang="en-IN" sz="1600" dirty="0">
                          <a:latin typeface="+mn-lt"/>
                        </a:rPr>
                        <a:t>Total SSE</a:t>
                      </a:r>
                    </a:p>
                  </a:txBody>
                  <a:tcPr/>
                </a:tc>
                <a:tc>
                  <a:txBody>
                    <a:bodyPr/>
                    <a:lstStyle/>
                    <a:p>
                      <a:pPr algn="ctr"/>
                      <a:r>
                        <a:rPr lang="en-IN" sz="1600" dirty="0">
                          <a:latin typeface="+mn-lt"/>
                        </a:rPr>
                        <a:t>0.553</a:t>
                      </a:r>
                    </a:p>
                  </a:txBody>
                  <a:tcPr/>
                </a:tc>
                <a:tc>
                  <a:txBody>
                    <a:bodyPr/>
                    <a:lstStyle/>
                    <a:p>
                      <a:pPr algn="ctr"/>
                      <a:r>
                        <a:rPr lang="en-IN" sz="1600" dirty="0">
                          <a:latin typeface="+mn-lt"/>
                        </a:rPr>
                        <a:t>3.300</a:t>
                      </a:r>
                    </a:p>
                  </a:txBody>
                  <a:tcPr/>
                </a:tc>
                <a:tc>
                  <a:txBody>
                    <a:bodyPr/>
                    <a:lstStyle/>
                    <a:p>
                      <a:pPr algn="ctr"/>
                      <a:r>
                        <a:rPr lang="en-IN" sz="1600" dirty="0">
                          <a:latin typeface="+mn-lt"/>
                        </a:rPr>
                        <a:t>1.545</a:t>
                      </a:r>
                    </a:p>
                  </a:txBody>
                  <a:tcPr/>
                </a:tc>
                <a:extLst>
                  <a:ext uri="{0D108BD9-81ED-4DB2-BD59-A6C34878D82A}">
                    <a16:rowId xmlns:a16="http://schemas.microsoft.com/office/drawing/2014/main" val="2516800404"/>
                  </a:ext>
                </a:extLst>
              </a:tr>
            </a:tbl>
          </a:graphicData>
        </a:graphic>
      </p:graphicFrame>
    </p:spTree>
    <p:extLst>
      <p:ext uri="{BB962C8B-B14F-4D97-AF65-F5344CB8AC3E}">
        <p14:creationId xmlns:p14="http://schemas.microsoft.com/office/powerpoint/2010/main" val="3823483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21</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382418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Batch-gradient Descent</a:t>
            </a:r>
          </a:p>
        </p:txBody>
      </p:sp>
      <p:sp>
        <p:nvSpPr>
          <p:cNvPr id="9" name="Rectangle 8">
            <a:extLst>
              <a:ext uri="{FF2B5EF4-FFF2-40B4-BE49-F238E27FC236}">
                <a16:creationId xmlns:a16="http://schemas.microsoft.com/office/drawing/2014/main" id="{B68453F9-C840-4FE0-A674-3F7CA5F4858A}"/>
              </a:ext>
            </a:extLst>
          </p:cNvPr>
          <p:cNvSpPr/>
          <p:nvPr/>
        </p:nvSpPr>
        <p:spPr>
          <a:xfrm>
            <a:off x="663372" y="1381564"/>
            <a:ext cx="11391468" cy="1323439"/>
          </a:xfrm>
          <a:prstGeom prst="rect">
            <a:avLst/>
          </a:prstGeom>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en-US" altLang="en-US" sz="2000" dirty="0"/>
              <a:t>Computes the gradient of the cost function w.r.t. to the parameters θ for the entire training dataset</a:t>
            </a:r>
          </a:p>
          <a:p>
            <a:pPr lvl="0" eaLnBrk="0" fontAlgn="base" hangingPunct="0">
              <a:spcBef>
                <a:spcPct val="0"/>
              </a:spcBef>
              <a:spcAft>
                <a:spcPct val="0"/>
              </a:spcAft>
            </a:pPr>
            <a:r>
              <a:rPr lang="en-US" altLang="en-US" sz="2000" dirty="0"/>
              <a:t> </a:t>
            </a:r>
          </a:p>
          <a:p>
            <a:pPr marL="342900" lvl="0" indent="-342900" eaLnBrk="0" fontAlgn="base" hangingPunct="0">
              <a:spcBef>
                <a:spcPct val="0"/>
              </a:spcBef>
              <a:spcAft>
                <a:spcPct val="0"/>
              </a:spcAft>
              <a:buFont typeface="Arial" panose="020B0604020202020204" pitchFamily="34" charset="0"/>
              <a:buChar char="•"/>
            </a:pPr>
            <a:r>
              <a:rPr lang="en-US" altLang="en-US" sz="2000" dirty="0"/>
              <a:t>Very slow, memory fill-up, no-online support</a:t>
            </a:r>
          </a:p>
          <a:p>
            <a:pPr lvl="0" eaLnBrk="0" fontAlgn="base" hangingPunct="0">
              <a:spcBef>
                <a:spcPct val="0"/>
              </a:spcBef>
              <a:spcAft>
                <a:spcPct val="0"/>
              </a:spcAft>
            </a:pPr>
            <a:endParaRPr lang="en-US" altLang="en-US" sz="2000" dirty="0"/>
          </a:p>
        </p:txBody>
      </p:sp>
      <p:sp>
        <p:nvSpPr>
          <p:cNvPr id="10" name="Rectangle 5">
            <a:extLst>
              <a:ext uri="{FF2B5EF4-FFF2-40B4-BE49-F238E27FC236}">
                <a16:creationId xmlns:a16="http://schemas.microsoft.com/office/drawing/2014/main" id="{09F5C4CC-6607-4EC3-BE48-FD217CA939C7}"/>
              </a:ext>
            </a:extLst>
          </p:cNvPr>
          <p:cNvSpPr>
            <a:spLocks noChangeArrowheads="1"/>
          </p:cNvSpPr>
          <p:nvPr/>
        </p:nvSpPr>
        <p:spPr bwMode="auto">
          <a:xfrm>
            <a:off x="456044" y="3905124"/>
            <a:ext cx="7296036" cy="830997"/>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77AA"/>
                </a:solidFill>
                <a:effectLst/>
              </a:rPr>
              <a:t>for</a:t>
            </a:r>
            <a:r>
              <a:rPr kumimoji="0" lang="en-US" altLang="en-US" b="0" i="0" u="none" strike="noStrike" cap="none" normalizeH="0" baseline="0" dirty="0">
                <a:ln>
                  <a:noFill/>
                </a:ln>
                <a:solidFill>
                  <a:srgbClr val="000000"/>
                </a:solidFill>
                <a:effectLst/>
              </a:rPr>
              <a:t> i </a:t>
            </a:r>
            <a:r>
              <a:rPr kumimoji="0" lang="en-US" altLang="en-US" b="0" i="0" u="none" strike="noStrike" cap="none" normalizeH="0" baseline="0" dirty="0">
                <a:ln>
                  <a:noFill/>
                </a:ln>
                <a:solidFill>
                  <a:srgbClr val="0077AA"/>
                </a:solidFill>
                <a:effectLst/>
              </a:rPr>
              <a:t>in</a:t>
            </a:r>
            <a:r>
              <a:rPr kumimoji="0" lang="en-US" altLang="en-US" b="0" i="0" u="none" strike="noStrike" cap="none" normalizeH="0" baseline="0" dirty="0">
                <a:ln>
                  <a:noFill/>
                </a:ln>
                <a:solidFill>
                  <a:srgbClr val="000000"/>
                </a:solidFill>
                <a:effectLst/>
              </a:rPr>
              <a:t> range</a:t>
            </a:r>
            <a:r>
              <a:rPr kumimoji="0" lang="en-US" altLang="en-US" b="0" i="0" u="none" strike="noStrike" cap="none" normalizeH="0" baseline="0" dirty="0">
                <a:ln>
                  <a:noFill/>
                </a:ln>
                <a:solidFill>
                  <a:srgbClr val="999999"/>
                </a:solidFill>
                <a:effectLst/>
              </a:rPr>
              <a:t>(</a:t>
            </a:r>
            <a:r>
              <a:rPr kumimoji="0" lang="en-US" altLang="en-US" b="0" i="0" u="none" strike="noStrike" cap="none" normalizeH="0" baseline="0" dirty="0" err="1">
                <a:ln>
                  <a:noFill/>
                </a:ln>
                <a:solidFill>
                  <a:srgbClr val="000000"/>
                </a:solidFill>
                <a:effectLst/>
              </a:rPr>
              <a:t>nb_epochs</a:t>
            </a:r>
            <a:r>
              <a:rPr kumimoji="0" lang="en-US" altLang="en-US" b="0" i="0" u="none" strike="noStrike" cap="none" normalizeH="0" baseline="0" dirty="0">
                <a:ln>
                  <a:noFill/>
                </a:ln>
                <a:solidFill>
                  <a:srgbClr val="999999"/>
                </a:solidFill>
                <a:effectLst/>
              </a:rPr>
              <a:t>):</a:t>
            </a:r>
            <a:r>
              <a:rPr kumimoji="0" lang="en-US" altLang="en-US" b="0" i="0" u="none" strike="noStrike" cap="none" normalizeH="0" baseline="0" dirty="0">
                <a:ln>
                  <a:noFill/>
                </a:ln>
                <a:solidFill>
                  <a:srgbClr val="000000"/>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rPr>
              <a:t>   </a:t>
            </a:r>
            <a:r>
              <a:rPr kumimoji="0" lang="en-US" altLang="en-US" b="0" i="0" u="none" strike="noStrike" cap="none" normalizeH="0" baseline="0" dirty="0" err="1">
                <a:ln>
                  <a:noFill/>
                </a:ln>
                <a:solidFill>
                  <a:srgbClr val="000000"/>
                </a:solidFill>
                <a:effectLst/>
              </a:rPr>
              <a:t>params_grad</a:t>
            </a:r>
            <a:r>
              <a:rPr kumimoji="0" lang="en-US" altLang="en-US" b="0" i="0" u="none" strike="noStrike" cap="none" normalizeH="0" baseline="0" dirty="0">
                <a:ln>
                  <a:noFill/>
                </a:ln>
                <a:solidFill>
                  <a:srgbClr val="000000"/>
                </a:solidFill>
                <a:effectLst/>
              </a:rPr>
              <a:t> </a:t>
            </a:r>
            <a:r>
              <a:rPr kumimoji="0" lang="en-US" altLang="en-US" b="0" i="0" u="none" strike="noStrike" cap="none" normalizeH="0" baseline="0" dirty="0">
                <a:ln>
                  <a:noFill/>
                </a:ln>
                <a:solidFill>
                  <a:srgbClr val="A67F59"/>
                </a:solidFill>
                <a:effectLst/>
              </a:rPr>
              <a:t>=</a:t>
            </a:r>
            <a:r>
              <a:rPr kumimoji="0" lang="en-US" altLang="en-US" b="0" i="0" u="none" strike="noStrike" cap="none" normalizeH="0" baseline="0" dirty="0">
                <a:ln>
                  <a:noFill/>
                </a:ln>
                <a:solidFill>
                  <a:srgbClr val="000000"/>
                </a:solidFill>
                <a:effectLst/>
              </a:rPr>
              <a:t> </a:t>
            </a:r>
            <a:r>
              <a:rPr kumimoji="0" lang="en-US" altLang="en-US" b="0" i="0" u="none" strike="noStrike" cap="none" normalizeH="0" baseline="0" dirty="0" err="1">
                <a:ln>
                  <a:noFill/>
                </a:ln>
                <a:solidFill>
                  <a:srgbClr val="000000"/>
                </a:solidFill>
                <a:effectLst/>
              </a:rPr>
              <a:t>evaluate_gradient</a:t>
            </a:r>
            <a:r>
              <a:rPr kumimoji="0" lang="en-US" altLang="en-US" b="0" i="0" u="none" strike="noStrike" cap="none" normalizeH="0" baseline="0" dirty="0">
                <a:ln>
                  <a:noFill/>
                </a:ln>
                <a:solidFill>
                  <a:srgbClr val="999999"/>
                </a:solidFill>
                <a:effectLst/>
              </a:rPr>
              <a:t>(</a:t>
            </a:r>
            <a:r>
              <a:rPr kumimoji="0" lang="en-US" altLang="en-US" b="0" i="0" u="none" strike="noStrike" cap="none" normalizeH="0" baseline="0" dirty="0" err="1">
                <a:ln>
                  <a:noFill/>
                </a:ln>
                <a:solidFill>
                  <a:srgbClr val="000000"/>
                </a:solidFill>
                <a:effectLst/>
              </a:rPr>
              <a:t>loss_function</a:t>
            </a:r>
            <a:r>
              <a:rPr kumimoji="0" lang="en-US" altLang="en-US" b="0" i="0" u="none" strike="noStrike" cap="none" normalizeH="0" baseline="0" dirty="0">
                <a:ln>
                  <a:noFill/>
                </a:ln>
                <a:solidFill>
                  <a:srgbClr val="999999"/>
                </a:solidFill>
                <a:effectLst/>
              </a:rPr>
              <a:t>,</a:t>
            </a:r>
            <a:r>
              <a:rPr kumimoji="0" lang="en-US" altLang="en-US" b="0" i="0" u="none" strike="noStrike" cap="none" normalizeH="0" baseline="0" dirty="0">
                <a:ln>
                  <a:noFill/>
                </a:ln>
                <a:solidFill>
                  <a:srgbClr val="000000"/>
                </a:solidFill>
                <a:effectLst/>
              </a:rPr>
              <a:t> data</a:t>
            </a:r>
            <a:r>
              <a:rPr kumimoji="0" lang="en-US" altLang="en-US" b="0" i="0" u="none" strike="noStrike" cap="none" normalizeH="0" baseline="0" dirty="0">
                <a:ln>
                  <a:noFill/>
                </a:ln>
                <a:solidFill>
                  <a:srgbClr val="999999"/>
                </a:solidFill>
                <a:effectLst/>
              </a:rPr>
              <a:t>,</a:t>
            </a:r>
            <a:r>
              <a:rPr kumimoji="0" lang="en-US" altLang="en-US" b="0" i="0" u="none" strike="noStrike" cap="none" normalizeH="0" baseline="0" dirty="0">
                <a:ln>
                  <a:noFill/>
                </a:ln>
                <a:solidFill>
                  <a:srgbClr val="000000"/>
                </a:solidFill>
                <a:effectLst/>
              </a:rPr>
              <a:t> </a:t>
            </a:r>
            <a:r>
              <a:rPr kumimoji="0" lang="en-US" altLang="en-US" b="0" i="0" u="none" strike="noStrike" cap="none" normalizeH="0" baseline="0" dirty="0" err="1">
                <a:ln>
                  <a:noFill/>
                </a:ln>
                <a:solidFill>
                  <a:srgbClr val="000000"/>
                </a:solidFill>
                <a:effectLst/>
              </a:rPr>
              <a:t>params</a:t>
            </a:r>
            <a:r>
              <a:rPr kumimoji="0" lang="en-US" altLang="en-US" b="0" i="0" u="none" strike="noStrike" cap="none" normalizeH="0" baseline="0" dirty="0">
                <a:ln>
                  <a:noFill/>
                </a:ln>
                <a:solidFill>
                  <a:srgbClr val="999999"/>
                </a:solidFill>
                <a:effectLst/>
              </a:rPr>
              <a:t>)</a:t>
            </a:r>
            <a:r>
              <a:rPr kumimoji="0" lang="en-US" altLang="en-US" b="0" i="0" u="none" strike="noStrike" cap="none" normalizeH="0" baseline="0" dirty="0">
                <a:ln>
                  <a:noFill/>
                </a:ln>
                <a:solidFill>
                  <a:srgbClr val="000000"/>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rPr>
              <a:t>   </a:t>
            </a:r>
            <a:r>
              <a:rPr kumimoji="0" lang="en-US" altLang="en-US" b="0" i="0" u="none" strike="noStrike" cap="none" normalizeH="0" baseline="0" dirty="0" err="1">
                <a:ln>
                  <a:noFill/>
                </a:ln>
                <a:solidFill>
                  <a:srgbClr val="000000"/>
                </a:solidFill>
                <a:effectLst/>
              </a:rPr>
              <a:t>params</a:t>
            </a:r>
            <a:r>
              <a:rPr kumimoji="0" lang="en-US" altLang="en-US" b="0" i="0" u="none" strike="noStrike" cap="none" normalizeH="0" baseline="0" dirty="0">
                <a:ln>
                  <a:noFill/>
                </a:ln>
                <a:solidFill>
                  <a:srgbClr val="000000"/>
                </a:solidFill>
                <a:effectLst/>
              </a:rPr>
              <a:t> </a:t>
            </a:r>
            <a:r>
              <a:rPr kumimoji="0" lang="en-US" altLang="en-US" b="0" i="0" u="none" strike="noStrike" cap="none" normalizeH="0" baseline="0" dirty="0">
                <a:ln>
                  <a:noFill/>
                </a:ln>
                <a:solidFill>
                  <a:srgbClr val="A67F59"/>
                </a:solidFill>
                <a:effectLst/>
              </a:rPr>
              <a:t>=</a:t>
            </a:r>
            <a:r>
              <a:rPr kumimoji="0" lang="en-US" altLang="en-US" b="0" i="0" u="none" strike="noStrike" cap="none" normalizeH="0" baseline="0" dirty="0">
                <a:ln>
                  <a:noFill/>
                </a:ln>
                <a:solidFill>
                  <a:srgbClr val="000000"/>
                </a:solidFill>
                <a:effectLst/>
              </a:rPr>
              <a:t> </a:t>
            </a:r>
            <a:r>
              <a:rPr kumimoji="0" lang="en-US" altLang="en-US" b="0" i="0" u="none" strike="noStrike" cap="none" normalizeH="0" baseline="0" dirty="0" err="1">
                <a:ln>
                  <a:noFill/>
                </a:ln>
                <a:solidFill>
                  <a:srgbClr val="000000"/>
                </a:solidFill>
                <a:effectLst/>
              </a:rPr>
              <a:t>params</a:t>
            </a:r>
            <a:r>
              <a:rPr kumimoji="0" lang="en-US" altLang="en-US" b="0" i="0" u="none" strike="noStrike" cap="none" normalizeH="0" baseline="0" dirty="0">
                <a:ln>
                  <a:noFill/>
                </a:ln>
                <a:solidFill>
                  <a:srgbClr val="000000"/>
                </a:solidFill>
                <a:effectLst/>
              </a:rPr>
              <a:t> </a:t>
            </a:r>
            <a:r>
              <a:rPr kumimoji="0" lang="en-US" altLang="en-US" b="0" i="0" u="none" strike="noStrike" cap="none" normalizeH="0" baseline="0" dirty="0">
                <a:ln>
                  <a:noFill/>
                </a:ln>
                <a:solidFill>
                  <a:srgbClr val="A67F59"/>
                </a:solidFill>
                <a:effectLst/>
              </a:rPr>
              <a:t>-</a:t>
            </a:r>
            <a:r>
              <a:rPr kumimoji="0" lang="en-US" altLang="en-US" b="0" i="0" u="none" strike="noStrike" cap="none" normalizeH="0" baseline="0" dirty="0">
                <a:ln>
                  <a:noFill/>
                </a:ln>
                <a:solidFill>
                  <a:srgbClr val="000000"/>
                </a:solidFill>
                <a:effectLst/>
              </a:rPr>
              <a:t> </a:t>
            </a:r>
            <a:r>
              <a:rPr kumimoji="0" lang="en-US" altLang="en-US" b="0" i="0" u="none" strike="noStrike" cap="none" normalizeH="0" baseline="0" dirty="0" err="1">
                <a:ln>
                  <a:noFill/>
                </a:ln>
                <a:solidFill>
                  <a:srgbClr val="000000"/>
                </a:solidFill>
                <a:effectLst/>
              </a:rPr>
              <a:t>learning_rate</a:t>
            </a:r>
            <a:r>
              <a:rPr kumimoji="0" lang="en-US" altLang="en-US" b="0" i="0" u="none" strike="noStrike" cap="none" normalizeH="0" baseline="0" dirty="0">
                <a:ln>
                  <a:noFill/>
                </a:ln>
                <a:solidFill>
                  <a:srgbClr val="000000"/>
                </a:solidFill>
                <a:effectLst/>
              </a:rPr>
              <a:t> </a:t>
            </a:r>
            <a:r>
              <a:rPr kumimoji="0" lang="en-US" altLang="en-US" b="0" i="0" u="none" strike="noStrike" cap="none" normalizeH="0" baseline="0" dirty="0">
                <a:ln>
                  <a:noFill/>
                </a:ln>
                <a:solidFill>
                  <a:srgbClr val="A67F59"/>
                </a:solidFill>
                <a:effectLst/>
              </a:rPr>
              <a:t>*</a:t>
            </a:r>
            <a:r>
              <a:rPr kumimoji="0" lang="en-US" altLang="en-US" b="0" i="0" u="none" strike="noStrike" cap="none" normalizeH="0" baseline="0" dirty="0">
                <a:ln>
                  <a:noFill/>
                </a:ln>
                <a:solidFill>
                  <a:srgbClr val="000000"/>
                </a:solidFill>
                <a:effectLst/>
              </a:rPr>
              <a:t> </a:t>
            </a:r>
            <a:r>
              <a:rPr kumimoji="0" lang="en-US" altLang="en-US" b="0" i="0" u="none" strike="noStrike" cap="none" normalizeH="0" baseline="0" dirty="0" err="1">
                <a:ln>
                  <a:noFill/>
                </a:ln>
                <a:solidFill>
                  <a:srgbClr val="000000"/>
                </a:solidFill>
                <a:effectLst/>
              </a:rPr>
              <a:t>params_grad</a:t>
            </a:r>
            <a:r>
              <a:rPr kumimoji="0" lang="en-US" altLang="en-US" b="0" i="0" u="none" strike="noStrike" cap="none" normalizeH="0" baseline="0" dirty="0">
                <a:ln>
                  <a:noFill/>
                </a:ln>
                <a:solidFill>
                  <a:schemeClr val="tx1"/>
                </a:solidFill>
                <a:effectLst/>
              </a:rPr>
              <a:t> </a:t>
            </a:r>
          </a:p>
        </p:txBody>
      </p:sp>
      <p:pic>
        <p:nvPicPr>
          <p:cNvPr id="3079" name="Picture 7" descr="Image result for batch gradient descent">
            <a:extLst>
              <a:ext uri="{FF2B5EF4-FFF2-40B4-BE49-F238E27FC236}">
                <a16:creationId xmlns:a16="http://schemas.microsoft.com/office/drawing/2014/main" id="{BF1EA93F-9247-4F5D-844A-69045AA2D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380" y="1850320"/>
            <a:ext cx="54102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890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22</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431810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err="1"/>
              <a:t>Stocastic</a:t>
            </a:r>
            <a:r>
              <a:rPr lang="en-US" dirty="0"/>
              <a:t> gradient Descent</a:t>
            </a:r>
          </a:p>
        </p:txBody>
      </p:sp>
      <p:sp>
        <p:nvSpPr>
          <p:cNvPr id="2" name="Rectangle 1">
            <a:extLst>
              <a:ext uri="{FF2B5EF4-FFF2-40B4-BE49-F238E27FC236}">
                <a16:creationId xmlns:a16="http://schemas.microsoft.com/office/drawing/2014/main" id="{706DB315-531C-4A65-9CC0-BCFE196C92CE}"/>
              </a:ext>
            </a:extLst>
          </p:cNvPr>
          <p:cNvSpPr>
            <a:spLocks noChangeArrowheads="1"/>
          </p:cNvSpPr>
          <p:nvPr/>
        </p:nvSpPr>
        <p:spPr bwMode="auto">
          <a:xfrm>
            <a:off x="557644" y="1434276"/>
            <a:ext cx="11480772" cy="307777"/>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Stochastic gradient descent (SGD) performs a parameter update for </a:t>
            </a:r>
            <a:r>
              <a:rPr kumimoji="0" lang="en-US" altLang="en-US" sz="2000" b="0" i="1" u="none" strike="noStrike" cap="none" normalizeH="0" baseline="0" dirty="0">
                <a:ln>
                  <a:noFill/>
                </a:ln>
                <a:solidFill>
                  <a:schemeClr val="tx1"/>
                </a:solidFill>
                <a:effectLst/>
                <a:latin typeface="+mn-lt"/>
              </a:rPr>
              <a:t>each</a:t>
            </a:r>
            <a:r>
              <a:rPr kumimoji="0" lang="en-US" altLang="en-US" sz="2000" b="0" i="0" u="none" strike="noStrike" cap="none" normalizeH="0" baseline="0" dirty="0">
                <a:ln>
                  <a:noFill/>
                </a:ln>
                <a:solidFill>
                  <a:schemeClr val="tx1"/>
                </a:solidFill>
                <a:effectLst/>
                <a:latin typeface="+mn-lt"/>
              </a:rPr>
              <a:t> training example </a:t>
            </a:r>
            <a:r>
              <a:rPr kumimoji="0" lang="en-US" altLang="en-US" sz="2000" b="0" i="1" u="none" strike="noStrike" cap="none" normalizeH="0" baseline="0" dirty="0">
                <a:ln>
                  <a:noFill/>
                </a:ln>
                <a:solidFill>
                  <a:schemeClr val="tx1"/>
                </a:solidFill>
                <a:effectLst/>
                <a:latin typeface="+mn-lt"/>
              </a:rPr>
              <a:t>x</a:t>
            </a:r>
            <a:r>
              <a:rPr kumimoji="0" lang="en-US" altLang="en-US" sz="2000" b="0" i="0" u="none" strike="noStrike" cap="none" normalizeH="0" baseline="0" dirty="0">
                <a:ln>
                  <a:noFill/>
                </a:ln>
                <a:solidFill>
                  <a:schemeClr val="tx1"/>
                </a:solidFill>
                <a:effectLst/>
                <a:latin typeface="+mn-lt"/>
              </a:rPr>
              <a:t>(</a:t>
            </a:r>
            <a:r>
              <a:rPr kumimoji="0" lang="en-US" altLang="en-US" sz="2000" b="0" i="1" u="none" strike="noStrike" cap="none" normalizeH="0" baseline="0" dirty="0">
                <a:ln>
                  <a:noFill/>
                </a:ln>
                <a:solidFill>
                  <a:schemeClr val="tx1"/>
                </a:solidFill>
                <a:effectLst/>
                <a:latin typeface="+mn-lt"/>
              </a:rPr>
              <a:t>i</a:t>
            </a:r>
            <a:r>
              <a:rPr kumimoji="0" lang="en-US" altLang="en-US" sz="2000" b="0" i="0" u="none" strike="noStrike" cap="none" normalizeH="0" baseline="0" dirty="0">
                <a:ln>
                  <a:noFill/>
                </a:ln>
                <a:solidFill>
                  <a:schemeClr val="tx1"/>
                </a:solidFill>
                <a:effectLst/>
                <a:latin typeface="+mn-lt"/>
              </a:rPr>
              <a:t>)x(i) and label </a:t>
            </a:r>
            <a:r>
              <a:rPr kumimoji="0" lang="en-US" altLang="en-US" sz="2000" b="0" i="1" u="none" strike="noStrike" cap="none" normalizeH="0" baseline="0" dirty="0">
                <a:ln>
                  <a:noFill/>
                </a:ln>
                <a:solidFill>
                  <a:schemeClr val="tx1"/>
                </a:solidFill>
                <a:effectLst/>
                <a:latin typeface="+mn-lt"/>
              </a:rPr>
              <a:t>y</a:t>
            </a:r>
            <a:r>
              <a:rPr kumimoji="0" lang="en-US" altLang="en-US" sz="2000" b="0" i="0" u="none" strike="noStrike" cap="none" normalizeH="0" baseline="0" dirty="0">
                <a:ln>
                  <a:noFill/>
                </a:ln>
                <a:solidFill>
                  <a:schemeClr val="tx1"/>
                </a:solidFill>
                <a:effectLst/>
                <a:latin typeface="+mn-lt"/>
              </a:rPr>
              <a:t>(</a:t>
            </a:r>
            <a:r>
              <a:rPr kumimoji="0" lang="en-US" altLang="en-US" sz="2000" b="0" i="1" u="none" strike="noStrike" cap="none" normalizeH="0" baseline="0" dirty="0">
                <a:ln>
                  <a:noFill/>
                </a:ln>
                <a:solidFill>
                  <a:schemeClr val="tx1"/>
                </a:solidFill>
                <a:effectLst/>
                <a:latin typeface="+mn-lt"/>
              </a:rPr>
              <a:t>i</a:t>
            </a:r>
            <a:r>
              <a:rPr kumimoji="0" lang="en-US" altLang="en-US" sz="2000" b="0" i="0" u="none" strike="noStrike" cap="none" normalizeH="0" baseline="0" dirty="0">
                <a:ln>
                  <a:noFill/>
                </a:ln>
                <a:solidFill>
                  <a:schemeClr val="tx1"/>
                </a:solidFill>
                <a:effectLst/>
                <a:latin typeface="+mn-lt"/>
              </a:rPr>
              <a:t>)</a:t>
            </a:r>
          </a:p>
        </p:txBody>
      </p:sp>
      <p:pic>
        <p:nvPicPr>
          <p:cNvPr id="1027" name="Picture 3" descr="Image result for stochastic gradient descent">
            <a:hlinkClick r:id="rId4"/>
            <a:extLst>
              <a:ext uri="{FF2B5EF4-FFF2-40B4-BE49-F238E27FC236}">
                <a16:creationId xmlns:a16="http://schemas.microsoft.com/office/drawing/2014/main" id="{14114550-057C-4ECB-997E-56FD7E939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738" y="1676161"/>
            <a:ext cx="4141263" cy="37660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830E28-701F-4D59-AB19-FA5F9A25BAA5}"/>
              </a:ext>
            </a:extLst>
          </p:cNvPr>
          <p:cNvSpPr>
            <a:spLocks noChangeArrowheads="1"/>
          </p:cNvSpPr>
          <p:nvPr/>
        </p:nvSpPr>
        <p:spPr bwMode="auto">
          <a:xfrm>
            <a:off x="485577" y="2807517"/>
            <a:ext cx="8179151" cy="1538883"/>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for i in range(</a:t>
            </a:r>
            <a:r>
              <a:rPr kumimoji="0" lang="en-US" altLang="en-US" sz="2000" b="0" i="0" u="none" strike="noStrike" cap="none" normalizeH="0" baseline="0" dirty="0" err="1">
                <a:ln>
                  <a:noFill/>
                </a:ln>
                <a:solidFill>
                  <a:schemeClr val="tx1"/>
                </a:solidFill>
                <a:effectLst/>
              </a:rPr>
              <a:t>nb_epochs</a:t>
            </a:r>
            <a:r>
              <a:rPr kumimoji="0" lang="en-US" altLang="en-US" sz="20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err="1">
                <a:ln>
                  <a:noFill/>
                </a:ln>
                <a:solidFill>
                  <a:schemeClr val="tx1"/>
                </a:solidFill>
                <a:effectLst/>
              </a:rPr>
              <a:t>np.random.shuffle</a:t>
            </a:r>
            <a:r>
              <a:rPr kumimoji="0" lang="en-US" altLang="en-US" sz="2000" b="0" i="0" u="none" strike="noStrike" cap="none" normalizeH="0" baseline="0" dirty="0">
                <a:ln>
                  <a:noFill/>
                </a:ln>
                <a:solidFill>
                  <a:schemeClr val="tx1"/>
                </a:solidFill>
                <a:effectLst/>
              </a:rPr>
              <a:t>(data)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solidFill>
                  <a:schemeClr val="tx1"/>
                </a:solidFill>
                <a:effectLst/>
              </a:rPr>
              <a:t>for example in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err="1">
                <a:ln>
                  <a:noFill/>
                </a:ln>
                <a:solidFill>
                  <a:schemeClr val="tx1"/>
                </a:solidFill>
                <a:effectLst/>
              </a:rPr>
              <a:t>params_grad</a:t>
            </a:r>
            <a:r>
              <a:rPr kumimoji="0" lang="en-US" altLang="en-US" sz="2000" b="0" i="0" u="none" strike="noStrike" cap="none" normalizeH="0" baseline="0" dirty="0">
                <a:ln>
                  <a:noFill/>
                </a:ln>
                <a:solidFill>
                  <a:schemeClr val="tx1"/>
                </a:solidFill>
                <a:effectLst/>
              </a:rPr>
              <a:t> = </a:t>
            </a:r>
            <a:r>
              <a:rPr kumimoji="0" lang="en-US" altLang="en-US" sz="2000" b="0" i="0" u="none" strike="noStrike" cap="none" normalizeH="0" baseline="0" dirty="0" err="1">
                <a:ln>
                  <a:noFill/>
                </a:ln>
                <a:solidFill>
                  <a:schemeClr val="tx1"/>
                </a:solidFill>
                <a:effectLst/>
              </a:rPr>
              <a:t>evaluate_gradient</a:t>
            </a:r>
            <a:r>
              <a:rPr kumimoji="0" lang="en-US" altLang="en-US" sz="2000" b="0" i="0" u="none" strike="noStrike" cap="none" normalizeH="0" baseline="0" dirty="0">
                <a:ln>
                  <a:noFill/>
                </a:ln>
                <a:solidFill>
                  <a:schemeClr val="tx1"/>
                </a:solidFill>
                <a:effectLst/>
              </a:rPr>
              <a:t>(</a:t>
            </a:r>
            <a:r>
              <a:rPr kumimoji="0" lang="en-US" altLang="en-US" sz="2000" b="0" i="0" u="none" strike="noStrike" cap="none" normalizeH="0" baseline="0" dirty="0" err="1">
                <a:ln>
                  <a:noFill/>
                </a:ln>
                <a:solidFill>
                  <a:schemeClr val="tx1"/>
                </a:solidFill>
                <a:effectLst/>
              </a:rPr>
              <a:t>loss_function</a:t>
            </a:r>
            <a:r>
              <a:rPr kumimoji="0" lang="en-US" altLang="en-US" sz="2000" b="0" i="0" u="none" strike="noStrike" cap="none" normalizeH="0" baseline="0" dirty="0">
                <a:ln>
                  <a:noFill/>
                </a:ln>
                <a:solidFill>
                  <a:schemeClr val="tx1"/>
                </a:solidFill>
                <a:effectLst/>
              </a:rPr>
              <a:t>, example, </a:t>
            </a:r>
            <a:r>
              <a:rPr kumimoji="0" lang="en-US" altLang="en-US" sz="2000" b="0" i="0" u="none" strike="noStrike" cap="none" normalizeH="0" baseline="0" dirty="0" err="1">
                <a:ln>
                  <a:noFill/>
                </a:ln>
                <a:solidFill>
                  <a:schemeClr val="tx1"/>
                </a:solidFill>
                <a:effectLst/>
              </a:rPr>
              <a:t>params</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err="1">
                <a:ln>
                  <a:noFill/>
                </a:ln>
                <a:solidFill>
                  <a:schemeClr val="tx1"/>
                </a:solidFill>
                <a:effectLst/>
              </a:rPr>
              <a:t>params</a:t>
            </a:r>
            <a:r>
              <a:rPr kumimoji="0" lang="en-US" altLang="en-US" sz="2000" b="0" i="0" u="none" strike="noStrike" cap="none" normalizeH="0" baseline="0" dirty="0">
                <a:ln>
                  <a:noFill/>
                </a:ln>
                <a:solidFill>
                  <a:schemeClr val="tx1"/>
                </a:solidFill>
                <a:effectLst/>
              </a:rPr>
              <a:t> = </a:t>
            </a:r>
            <a:r>
              <a:rPr kumimoji="0" lang="en-US" altLang="en-US" sz="2000" b="0" i="0" u="none" strike="noStrike" cap="none" normalizeH="0" baseline="0" dirty="0" err="1">
                <a:ln>
                  <a:noFill/>
                </a:ln>
                <a:solidFill>
                  <a:schemeClr val="tx1"/>
                </a:solidFill>
                <a:effectLst/>
              </a:rPr>
              <a:t>params</a:t>
            </a:r>
            <a:r>
              <a:rPr kumimoji="0" lang="en-US" altLang="en-US" sz="2000" b="0" i="0" u="none" strike="noStrike" cap="none" normalizeH="0" baseline="0" dirty="0">
                <a:ln>
                  <a:noFill/>
                </a:ln>
                <a:solidFill>
                  <a:schemeClr val="tx1"/>
                </a:solidFill>
                <a:effectLst/>
              </a:rPr>
              <a:t> - </a:t>
            </a:r>
            <a:r>
              <a:rPr kumimoji="0" lang="en-US" altLang="en-US" sz="2000" b="0" i="0" u="none" strike="noStrike" cap="none" normalizeH="0" baseline="0" dirty="0" err="1">
                <a:ln>
                  <a:noFill/>
                </a:ln>
                <a:solidFill>
                  <a:schemeClr val="tx1"/>
                </a:solidFill>
                <a:effectLst/>
              </a:rPr>
              <a:t>learning_rate</a:t>
            </a:r>
            <a:r>
              <a:rPr kumimoji="0" lang="en-US" altLang="en-US" sz="2000" b="0" i="0" u="none" strike="noStrike" cap="none" normalizeH="0" baseline="0" dirty="0">
                <a:ln>
                  <a:noFill/>
                </a:ln>
                <a:solidFill>
                  <a:schemeClr val="tx1"/>
                </a:solidFill>
                <a:effectLst/>
              </a:rPr>
              <a:t> * </a:t>
            </a:r>
            <a:r>
              <a:rPr kumimoji="0" lang="en-US" altLang="en-US" sz="2000" b="0" i="0" u="none" strike="noStrike" cap="none" normalizeH="0" baseline="0" dirty="0" err="1">
                <a:ln>
                  <a:noFill/>
                </a:ln>
                <a:solidFill>
                  <a:schemeClr val="tx1"/>
                </a:solidFill>
                <a:effectLst/>
              </a:rPr>
              <a:t>params_grad</a:t>
            </a: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91996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Related image">
            <a:hlinkClick r:id="rId3"/>
            <a:extLst>
              <a:ext uri="{FF2B5EF4-FFF2-40B4-BE49-F238E27FC236}">
                <a16:creationId xmlns:a16="http://schemas.microsoft.com/office/drawing/2014/main" id="{B094732A-1801-428D-9B16-3FD904A121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982" y="1042153"/>
            <a:ext cx="5911018" cy="541972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23</a:t>
            </a:r>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460966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Mini-batch gradient Descent</a:t>
            </a:r>
          </a:p>
        </p:txBody>
      </p:sp>
      <p:sp>
        <p:nvSpPr>
          <p:cNvPr id="6" name="Rectangle 1">
            <a:extLst>
              <a:ext uri="{FF2B5EF4-FFF2-40B4-BE49-F238E27FC236}">
                <a16:creationId xmlns:a16="http://schemas.microsoft.com/office/drawing/2014/main" id="{179DB597-98FD-4B7C-9B14-B099F70178D8}"/>
              </a:ext>
            </a:extLst>
          </p:cNvPr>
          <p:cNvSpPr>
            <a:spLocks noChangeArrowheads="1"/>
          </p:cNvSpPr>
          <p:nvPr/>
        </p:nvSpPr>
        <p:spPr bwMode="auto">
          <a:xfrm>
            <a:off x="254392" y="3388073"/>
            <a:ext cx="6399252" cy="1384995"/>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for i in range(</a:t>
            </a:r>
            <a:r>
              <a:rPr kumimoji="0" lang="en-US" altLang="en-US" b="0" i="0" u="none" strike="noStrike" cap="none" normalizeH="0" baseline="0" dirty="0" err="1">
                <a:ln>
                  <a:noFill/>
                </a:ln>
                <a:solidFill>
                  <a:schemeClr val="tx1"/>
                </a:solidFill>
                <a:effectLst/>
              </a:rPr>
              <a:t>nb_epochs</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a:t>
            </a:r>
            <a:r>
              <a:rPr kumimoji="0" lang="en-US" altLang="en-US" b="0" i="0" u="none" strike="noStrike" cap="none" normalizeH="0" baseline="0" dirty="0" err="1">
                <a:ln>
                  <a:noFill/>
                </a:ln>
                <a:solidFill>
                  <a:schemeClr val="tx1"/>
                </a:solidFill>
                <a:effectLst/>
              </a:rPr>
              <a:t>np.random.shuffle</a:t>
            </a:r>
            <a:r>
              <a:rPr kumimoji="0" lang="en-US" altLang="en-US" b="0" i="0" u="none" strike="noStrike" cap="none" normalizeH="0" baseline="0" dirty="0">
                <a:ln>
                  <a:noFill/>
                </a:ln>
                <a:solidFill>
                  <a:schemeClr val="tx1"/>
                </a:solidFill>
                <a:effectLst/>
              </a:rPr>
              <a:t>(data)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a:t>
            </a:r>
            <a:r>
              <a:rPr kumimoji="0" lang="en-US" altLang="en-US" b="0" i="0" u="none" strike="noStrike" cap="none" normalizeH="0" baseline="0" dirty="0">
                <a:ln>
                  <a:noFill/>
                </a:ln>
                <a:solidFill>
                  <a:schemeClr val="tx1"/>
                </a:solidFill>
                <a:effectLst/>
              </a:rPr>
              <a:t>for batch in </a:t>
            </a:r>
            <a:r>
              <a:rPr kumimoji="0" lang="en-US" altLang="en-US" b="0" i="0" u="none" strike="noStrike" cap="none" normalizeH="0" baseline="0" dirty="0" err="1">
                <a:ln>
                  <a:noFill/>
                </a:ln>
                <a:solidFill>
                  <a:schemeClr val="tx1"/>
                </a:solidFill>
                <a:effectLst/>
              </a:rPr>
              <a:t>get_batches</a:t>
            </a:r>
            <a:r>
              <a:rPr kumimoji="0" lang="en-US" altLang="en-US" b="0" i="0" u="none" strike="noStrike" cap="none" normalizeH="0" baseline="0" dirty="0">
                <a:ln>
                  <a:noFill/>
                </a:ln>
                <a:solidFill>
                  <a:schemeClr val="tx1"/>
                </a:solidFill>
                <a:effectLst/>
              </a:rPr>
              <a:t>(data, </a:t>
            </a:r>
            <a:r>
              <a:rPr kumimoji="0" lang="en-US" altLang="en-US" b="0" i="0" u="none" strike="noStrike" cap="none" normalizeH="0" baseline="0" dirty="0" err="1">
                <a:ln>
                  <a:noFill/>
                </a:ln>
                <a:solidFill>
                  <a:schemeClr val="tx1"/>
                </a:solidFill>
                <a:effectLst/>
              </a:rPr>
              <a:t>batch_size</a:t>
            </a:r>
            <a:r>
              <a:rPr kumimoji="0" lang="en-US" altLang="en-US" b="0" i="0" u="none" strike="noStrike" cap="none" normalizeH="0" baseline="0" dirty="0">
                <a:ln>
                  <a:noFill/>
                </a:ln>
                <a:solidFill>
                  <a:schemeClr val="tx1"/>
                </a:solidFill>
                <a:effectLst/>
              </a:rPr>
              <a:t>=50):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a:t>
            </a:r>
            <a:r>
              <a:rPr kumimoji="0" lang="en-US" altLang="en-US" b="0" i="0" u="none" strike="noStrike" cap="none" normalizeH="0" baseline="0" dirty="0" err="1">
                <a:ln>
                  <a:noFill/>
                </a:ln>
                <a:solidFill>
                  <a:schemeClr val="tx1"/>
                </a:solidFill>
                <a:effectLst/>
              </a:rPr>
              <a:t>params_grad</a:t>
            </a:r>
            <a:r>
              <a:rPr kumimoji="0" lang="en-US" altLang="en-US" b="0" i="0" u="none" strike="noStrike" cap="none" normalizeH="0" baseline="0" dirty="0">
                <a:ln>
                  <a:noFill/>
                </a:ln>
                <a:solidFill>
                  <a:schemeClr val="tx1"/>
                </a:solidFill>
                <a:effectLst/>
              </a:rPr>
              <a:t> = </a:t>
            </a:r>
            <a:r>
              <a:rPr kumimoji="0" lang="en-US" altLang="en-US" b="0" i="0" u="none" strike="noStrike" cap="none" normalizeH="0" baseline="0" dirty="0" err="1">
                <a:ln>
                  <a:noFill/>
                </a:ln>
                <a:solidFill>
                  <a:schemeClr val="tx1"/>
                </a:solidFill>
                <a:effectLst/>
              </a:rPr>
              <a:t>evaluate_gradient</a:t>
            </a:r>
            <a:r>
              <a:rPr kumimoji="0" lang="en-US" altLang="en-US" b="0" i="0" u="none" strike="noStrike" cap="none" normalizeH="0" baseline="0" dirty="0">
                <a:ln>
                  <a:noFill/>
                </a:ln>
                <a:solidFill>
                  <a:schemeClr val="tx1"/>
                </a:solidFill>
                <a:effectLst/>
              </a:rPr>
              <a:t>(</a:t>
            </a:r>
            <a:r>
              <a:rPr kumimoji="0" lang="en-US" altLang="en-US" b="0" i="0" u="none" strike="noStrike" cap="none" normalizeH="0" baseline="0" dirty="0" err="1">
                <a:ln>
                  <a:noFill/>
                </a:ln>
                <a:solidFill>
                  <a:schemeClr val="tx1"/>
                </a:solidFill>
                <a:effectLst/>
              </a:rPr>
              <a:t>loss_function</a:t>
            </a:r>
            <a:r>
              <a:rPr kumimoji="0" lang="en-US" altLang="en-US" b="0" i="0" u="none" strike="noStrike" cap="none" normalizeH="0" baseline="0" dirty="0">
                <a:ln>
                  <a:noFill/>
                </a:ln>
                <a:solidFill>
                  <a:schemeClr val="tx1"/>
                </a:solidFill>
                <a:effectLst/>
              </a:rPr>
              <a:t>, batch, </a:t>
            </a:r>
            <a:r>
              <a:rPr kumimoji="0" lang="en-US" altLang="en-US" b="0" i="0" u="none" strike="noStrike" cap="none" normalizeH="0" baseline="0" dirty="0" err="1">
                <a:ln>
                  <a:noFill/>
                </a:ln>
                <a:solidFill>
                  <a:schemeClr val="tx1"/>
                </a:solidFill>
                <a:effectLst/>
              </a:rPr>
              <a:t>params</a:t>
            </a:r>
            <a:r>
              <a:rPr kumimoji="0" lang="en-US" altLang="en-US"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params</a:t>
            </a:r>
            <a:r>
              <a:rPr kumimoji="0" lang="en-US" altLang="en-US" b="0" i="0" u="none" strike="noStrike" cap="none" normalizeH="0" baseline="0" dirty="0">
                <a:ln>
                  <a:noFill/>
                </a:ln>
                <a:solidFill>
                  <a:schemeClr val="tx1"/>
                </a:solidFill>
                <a:effectLst/>
              </a:rPr>
              <a:t> = </a:t>
            </a:r>
            <a:r>
              <a:rPr kumimoji="0" lang="en-US" altLang="en-US" b="0" i="0" u="none" strike="noStrike" cap="none" normalizeH="0" baseline="0" dirty="0" err="1">
                <a:ln>
                  <a:noFill/>
                </a:ln>
                <a:solidFill>
                  <a:schemeClr val="tx1"/>
                </a:solidFill>
                <a:effectLst/>
              </a:rPr>
              <a:t>params</a:t>
            </a:r>
            <a:r>
              <a:rPr kumimoji="0" lang="en-US" altLang="en-US" b="0" i="0" u="none" strike="noStrike" cap="none" normalizeH="0" baseline="0" dirty="0">
                <a:ln>
                  <a:noFill/>
                </a:ln>
                <a:solidFill>
                  <a:schemeClr val="tx1"/>
                </a:solidFill>
                <a:effectLst/>
              </a:rPr>
              <a:t> - </a:t>
            </a:r>
            <a:r>
              <a:rPr kumimoji="0" lang="en-US" altLang="en-US" b="0" i="0" u="none" strike="noStrike" cap="none" normalizeH="0" baseline="0" dirty="0" err="1">
                <a:ln>
                  <a:noFill/>
                </a:ln>
                <a:solidFill>
                  <a:schemeClr val="tx1"/>
                </a:solidFill>
                <a:effectLst/>
              </a:rPr>
              <a:t>learning_rate</a:t>
            </a:r>
            <a:r>
              <a:rPr kumimoji="0" lang="en-US" altLang="en-US" b="0" i="0" u="none" strike="noStrike" cap="none" normalizeH="0" baseline="0" dirty="0">
                <a:ln>
                  <a:noFill/>
                </a:ln>
                <a:solidFill>
                  <a:schemeClr val="tx1"/>
                </a:solidFill>
                <a:effectLst/>
              </a:rPr>
              <a:t> * </a:t>
            </a:r>
            <a:r>
              <a:rPr kumimoji="0" lang="en-US" altLang="en-US" b="0" i="0" u="none" strike="noStrike" cap="none" normalizeH="0" baseline="0" dirty="0" err="1">
                <a:ln>
                  <a:noFill/>
                </a:ln>
                <a:solidFill>
                  <a:schemeClr val="tx1"/>
                </a:solidFill>
                <a:effectLst/>
              </a:rPr>
              <a:t>params_grad</a:t>
            </a:r>
            <a:endParaRPr kumimoji="0" lang="en-US" altLang="en-US" b="0" i="0" u="none" strike="noStrike" cap="none" normalizeH="0" baseline="0" dirty="0">
              <a:ln>
                <a:noFill/>
              </a:ln>
              <a:solidFill>
                <a:schemeClr val="tx1"/>
              </a:solidFill>
              <a:effectLst/>
            </a:endParaRPr>
          </a:p>
        </p:txBody>
      </p:sp>
      <p:sp>
        <p:nvSpPr>
          <p:cNvPr id="7" name="Rectangle 6">
            <a:extLst>
              <a:ext uri="{FF2B5EF4-FFF2-40B4-BE49-F238E27FC236}">
                <a16:creationId xmlns:a16="http://schemas.microsoft.com/office/drawing/2014/main" id="{DB2A1248-F453-4538-8436-4FD6B50D4CE3}"/>
              </a:ext>
            </a:extLst>
          </p:cNvPr>
          <p:cNvSpPr/>
          <p:nvPr/>
        </p:nvSpPr>
        <p:spPr>
          <a:xfrm>
            <a:off x="184731" y="1518362"/>
            <a:ext cx="6096000" cy="923330"/>
          </a:xfrm>
          <a:prstGeom prst="rect">
            <a:avLst/>
          </a:prstGeom>
        </p:spPr>
        <p:txBody>
          <a:bodyPr>
            <a:spAutoFit/>
          </a:bodyPr>
          <a:lstStyle/>
          <a:p>
            <a:r>
              <a:rPr lang="en-US" dirty="0">
                <a:latin typeface="Helvetica Neue"/>
              </a:rPr>
              <a:t>Mini-batch gradient descent splits the training dataset into small batches that are used to calculate model error and update model coefficients.</a:t>
            </a:r>
            <a:endParaRPr lang="en-IN" dirty="0"/>
          </a:p>
        </p:txBody>
      </p:sp>
    </p:spTree>
    <p:extLst>
      <p:ext uri="{BB962C8B-B14F-4D97-AF65-F5344CB8AC3E}">
        <p14:creationId xmlns:p14="http://schemas.microsoft.com/office/powerpoint/2010/main" val="741238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ruder.io/content/images/2015/12/without_momentum.gif">
            <a:extLst>
              <a:ext uri="{FF2B5EF4-FFF2-40B4-BE49-F238E27FC236}">
                <a16:creationId xmlns:a16="http://schemas.microsoft.com/office/drawing/2014/main" id="{7D3F18EF-FBDC-428C-AFB8-4D5467CE0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539" y="4390390"/>
            <a:ext cx="3905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mini batch gradient descent">
            <a:hlinkClick r:id="rId4"/>
            <a:extLst>
              <a:ext uri="{FF2B5EF4-FFF2-40B4-BE49-F238E27FC236}">
                <a16:creationId xmlns:a16="http://schemas.microsoft.com/office/drawing/2014/main" id="{01A429B3-1FC4-4CA2-8470-F45D0D83E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491" y="1067391"/>
            <a:ext cx="3796157" cy="2850093"/>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24</a:t>
            </a:r>
          </a:p>
        </p:txBody>
      </p:sp>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4">
            <a:extLst>
              <a:ext uri="{FF2B5EF4-FFF2-40B4-BE49-F238E27FC236}">
                <a16:creationId xmlns:a16="http://schemas.microsoft.com/office/drawing/2014/main" id="{CE1A3FDF-C1D5-432B-AB65-D73A229505CA}"/>
              </a:ext>
            </a:extLst>
          </p:cNvPr>
          <p:cNvSpPr txBox="1">
            <a:spLocks noChangeArrowheads="1"/>
          </p:cNvSpPr>
          <p:nvPr/>
        </p:nvSpPr>
        <p:spPr bwMode="auto">
          <a:xfrm>
            <a:off x="557644" y="569590"/>
            <a:ext cx="296927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Other parameters</a:t>
            </a:r>
          </a:p>
        </p:txBody>
      </p:sp>
      <p:sp>
        <p:nvSpPr>
          <p:cNvPr id="2" name="Rectangle 1">
            <a:extLst>
              <a:ext uri="{FF2B5EF4-FFF2-40B4-BE49-F238E27FC236}">
                <a16:creationId xmlns:a16="http://schemas.microsoft.com/office/drawing/2014/main" id="{DC1E9315-E3D5-451D-9136-EEAD36C64C84}"/>
              </a:ext>
            </a:extLst>
          </p:cNvPr>
          <p:cNvSpPr/>
          <p:nvPr/>
        </p:nvSpPr>
        <p:spPr>
          <a:xfrm>
            <a:off x="478918" y="1452646"/>
            <a:ext cx="6096000" cy="1754326"/>
          </a:xfrm>
          <a:prstGeom prst="rect">
            <a:avLst/>
          </a:prstGeom>
        </p:spPr>
        <p:txBody>
          <a:bodyPr>
            <a:spAutoFit/>
          </a:bodyPr>
          <a:lstStyle/>
          <a:p>
            <a:r>
              <a:rPr lang="en-US" b="1" dirty="0">
                <a:solidFill>
                  <a:schemeClr val="accent6">
                    <a:lumMod val="75000"/>
                  </a:schemeClr>
                </a:solidFill>
                <a:latin typeface="Helvetica Neue"/>
              </a:rPr>
              <a:t>Learning rate (λ): </a:t>
            </a:r>
            <a:r>
              <a:rPr lang="en-US" dirty="0">
                <a:latin typeface="Helvetica Neue"/>
              </a:rPr>
              <a:t>It is by what step should you update the error.</a:t>
            </a:r>
          </a:p>
          <a:p>
            <a:pPr marL="285750" indent="-285750">
              <a:buFont typeface="Arial" panose="020B0604020202020204" pitchFamily="34" charset="0"/>
              <a:buChar char="•"/>
            </a:pPr>
            <a:r>
              <a:rPr lang="en-US" dirty="0">
                <a:latin typeface="Helvetica Neue"/>
              </a:rPr>
              <a:t>If the λ is very large we will skip the optimal solution. </a:t>
            </a:r>
          </a:p>
          <a:p>
            <a:pPr marL="285750" indent="-285750">
              <a:buFont typeface="Arial" panose="020B0604020202020204" pitchFamily="34" charset="0"/>
              <a:buChar char="•"/>
            </a:pPr>
            <a:endParaRPr lang="en-US" dirty="0">
              <a:latin typeface="Helvetica Neue"/>
            </a:endParaRPr>
          </a:p>
          <a:p>
            <a:pPr marL="285750" indent="-285750">
              <a:buFont typeface="Arial" panose="020B0604020202020204" pitchFamily="34" charset="0"/>
              <a:buChar char="•"/>
            </a:pPr>
            <a:r>
              <a:rPr lang="en-US" dirty="0">
                <a:latin typeface="Helvetica Neue"/>
              </a:rPr>
              <a:t>If it is too small we will need too many iterations to converge to the best values.</a:t>
            </a:r>
            <a:endParaRPr lang="en-IN" dirty="0"/>
          </a:p>
        </p:txBody>
      </p:sp>
      <p:sp>
        <p:nvSpPr>
          <p:cNvPr id="9" name="Rectangle 8">
            <a:extLst>
              <a:ext uri="{FF2B5EF4-FFF2-40B4-BE49-F238E27FC236}">
                <a16:creationId xmlns:a16="http://schemas.microsoft.com/office/drawing/2014/main" id="{BCF735F7-D068-44D4-BF3E-10B6BDC37058}"/>
              </a:ext>
            </a:extLst>
          </p:cNvPr>
          <p:cNvSpPr/>
          <p:nvPr/>
        </p:nvSpPr>
        <p:spPr>
          <a:xfrm>
            <a:off x="478918" y="4075290"/>
            <a:ext cx="4434778" cy="923330"/>
          </a:xfrm>
          <a:prstGeom prst="rect">
            <a:avLst/>
          </a:prstGeom>
        </p:spPr>
        <p:txBody>
          <a:bodyPr wrap="square">
            <a:spAutoFit/>
          </a:bodyPr>
          <a:lstStyle/>
          <a:p>
            <a:r>
              <a:rPr lang="en-IN" b="1" dirty="0">
                <a:solidFill>
                  <a:schemeClr val="accent6">
                    <a:lumMod val="75000"/>
                  </a:schemeClr>
                </a:solidFill>
              </a:rPr>
              <a:t>Momentum: </a:t>
            </a:r>
            <a:r>
              <a:rPr lang="en-US" dirty="0"/>
              <a:t>It is a method that helps accelerate SGD in the relevant direction and dampens oscillations.</a:t>
            </a:r>
            <a:endParaRPr lang="en-IN" dirty="0"/>
          </a:p>
        </p:txBody>
      </p:sp>
      <p:pic>
        <p:nvPicPr>
          <p:cNvPr id="3078" name="Picture 6" descr="http://ruder.io/content/images/2015/12/with_momentum.gif">
            <a:extLst>
              <a:ext uri="{FF2B5EF4-FFF2-40B4-BE49-F238E27FC236}">
                <a16:creationId xmlns:a16="http://schemas.microsoft.com/office/drawing/2014/main" id="{D233E038-1FF1-4D1D-82BD-C837218AC1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6750" y="4459084"/>
            <a:ext cx="3905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13E15A4-287D-4C9B-AEAE-E64D9987DA18}"/>
              </a:ext>
            </a:extLst>
          </p:cNvPr>
          <p:cNvSpPr txBox="1"/>
          <p:nvPr/>
        </p:nvSpPr>
        <p:spPr>
          <a:xfrm>
            <a:off x="5391150" y="6002761"/>
            <a:ext cx="2895600" cy="369332"/>
          </a:xfrm>
          <a:prstGeom prst="rect">
            <a:avLst/>
          </a:prstGeom>
          <a:noFill/>
        </p:spPr>
        <p:txBody>
          <a:bodyPr wrap="square" rtlCol="0">
            <a:spAutoFit/>
          </a:bodyPr>
          <a:lstStyle/>
          <a:p>
            <a:r>
              <a:rPr lang="en-IN" dirty="0"/>
              <a:t>Without momentum</a:t>
            </a:r>
          </a:p>
        </p:txBody>
      </p:sp>
      <p:sp>
        <p:nvSpPr>
          <p:cNvPr id="22" name="TextBox 21">
            <a:extLst>
              <a:ext uri="{FF2B5EF4-FFF2-40B4-BE49-F238E27FC236}">
                <a16:creationId xmlns:a16="http://schemas.microsoft.com/office/drawing/2014/main" id="{12AD054F-8FD9-4E18-B05F-6797B2F78F7A}"/>
              </a:ext>
            </a:extLst>
          </p:cNvPr>
          <p:cNvSpPr txBox="1"/>
          <p:nvPr/>
        </p:nvSpPr>
        <p:spPr>
          <a:xfrm>
            <a:off x="9143409" y="5953394"/>
            <a:ext cx="2895600" cy="369332"/>
          </a:xfrm>
          <a:prstGeom prst="rect">
            <a:avLst/>
          </a:prstGeom>
          <a:noFill/>
        </p:spPr>
        <p:txBody>
          <a:bodyPr wrap="square" rtlCol="0">
            <a:spAutoFit/>
          </a:bodyPr>
          <a:lstStyle/>
          <a:p>
            <a:r>
              <a:rPr lang="en-IN" dirty="0"/>
              <a:t>With momentum</a:t>
            </a:r>
          </a:p>
        </p:txBody>
      </p:sp>
    </p:spTree>
    <p:extLst>
      <p:ext uri="{BB962C8B-B14F-4D97-AF65-F5344CB8AC3E}">
        <p14:creationId xmlns:p14="http://schemas.microsoft.com/office/powerpoint/2010/main" val="42905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220079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Optimization</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03</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C03AEFB9-3CDE-4A75-A24E-51BE5D5DB065}"/>
              </a:ext>
            </a:extLst>
          </p:cNvPr>
          <p:cNvSpPr/>
          <p:nvPr/>
        </p:nvSpPr>
        <p:spPr>
          <a:xfrm>
            <a:off x="557644" y="1612396"/>
            <a:ext cx="6096000" cy="2862322"/>
          </a:xfrm>
          <a:prstGeom prst="rect">
            <a:avLst/>
          </a:prstGeom>
        </p:spPr>
        <p:txBody>
          <a:bodyPr>
            <a:spAutoFit/>
          </a:bodyPr>
          <a:lstStyle/>
          <a:p>
            <a:r>
              <a:rPr lang="en-US" b="0" dirty="0">
                <a:solidFill>
                  <a:srgbClr val="000000"/>
                </a:solidFill>
                <a:effectLst/>
              </a:rPr>
              <a:t>The action of making the best or most effective use of a situation or resource.</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Electricity </a:t>
            </a:r>
          </a:p>
          <a:p>
            <a:pPr marL="285750" indent="-285750">
              <a:buFont typeface="Arial" panose="020B0604020202020204" pitchFamily="34" charset="0"/>
              <a:buChar char="•"/>
            </a:pPr>
            <a:r>
              <a:rPr lang="en-US" b="0" dirty="0">
                <a:solidFill>
                  <a:srgbClr val="000000"/>
                </a:solidFill>
                <a:effectLst/>
              </a:rPr>
              <a:t>Route</a:t>
            </a:r>
          </a:p>
          <a:p>
            <a:pPr marL="285750" indent="-285750">
              <a:buFont typeface="Arial" panose="020B0604020202020204" pitchFamily="34" charset="0"/>
              <a:buChar char="•"/>
            </a:pPr>
            <a:r>
              <a:rPr lang="en-US" dirty="0">
                <a:solidFill>
                  <a:srgbClr val="000000"/>
                </a:solidFill>
              </a:rPr>
              <a:t>Aerodynamics optimization</a:t>
            </a:r>
          </a:p>
          <a:p>
            <a:pPr marL="285750" indent="-285750">
              <a:buFont typeface="Arial" panose="020B0604020202020204" pitchFamily="34" charset="0"/>
              <a:buChar char="•"/>
            </a:pPr>
            <a:r>
              <a:rPr lang="en-US" b="0" dirty="0">
                <a:solidFill>
                  <a:srgbClr val="000000"/>
                </a:solidFill>
                <a:effectLst/>
              </a:rPr>
              <a:t>Container allocation</a:t>
            </a:r>
          </a:p>
          <a:p>
            <a:pPr marL="285750" indent="-285750">
              <a:buFont typeface="Arial" panose="020B0604020202020204" pitchFamily="34" charset="0"/>
              <a:buChar char="•"/>
            </a:pPr>
            <a:r>
              <a:rPr lang="en-US" dirty="0">
                <a:solidFill>
                  <a:srgbClr val="000000"/>
                </a:solidFill>
              </a:rPr>
              <a:t>Storage optimization</a:t>
            </a:r>
          </a:p>
          <a:p>
            <a:pPr marL="285750" indent="-285750">
              <a:buFont typeface="Arial" panose="020B0604020202020204" pitchFamily="34" charset="0"/>
              <a:buChar char="•"/>
            </a:pPr>
            <a:r>
              <a:rPr lang="en-US" dirty="0">
                <a:solidFill>
                  <a:srgbClr val="000000"/>
                </a:solidFill>
              </a:rPr>
              <a:t>Portfolio optimization</a:t>
            </a:r>
          </a:p>
          <a:p>
            <a:pPr marL="285750" indent="-285750">
              <a:buFont typeface="Arial" panose="020B0604020202020204" pitchFamily="34" charset="0"/>
              <a:buChar char="•"/>
            </a:pPr>
            <a:r>
              <a:rPr lang="en-US" b="0" dirty="0">
                <a:solidFill>
                  <a:srgbClr val="000000"/>
                </a:solidFill>
                <a:effectLst/>
              </a:rPr>
              <a:t>Automobile </a:t>
            </a:r>
            <a:r>
              <a:rPr lang="en-US" dirty="0">
                <a:solidFill>
                  <a:srgbClr val="000000"/>
                </a:solidFill>
              </a:rPr>
              <a:t>design optimization</a:t>
            </a:r>
            <a:endParaRPr lang="en-US" b="0" dirty="0">
              <a:solidFill>
                <a:srgbClr val="000000"/>
              </a:solidFill>
              <a:effectLst/>
            </a:endParaRPr>
          </a:p>
        </p:txBody>
      </p:sp>
      <p:pic>
        <p:nvPicPr>
          <p:cNvPr id="6146" name="Picture 2" descr="Image result for electricity">
            <a:hlinkClick r:id="rId4"/>
            <a:extLst>
              <a:ext uri="{FF2B5EF4-FFF2-40B4-BE49-F238E27FC236}">
                <a16:creationId xmlns:a16="http://schemas.microsoft.com/office/drawing/2014/main" id="{55107867-03AB-4A17-B8AA-4030CF4CD5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5031" y="2021205"/>
            <a:ext cx="289560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route optimization">
            <a:hlinkClick r:id="rId6"/>
            <a:extLst>
              <a:ext uri="{FF2B5EF4-FFF2-40B4-BE49-F238E27FC236}">
                <a16:creationId xmlns:a16="http://schemas.microsoft.com/office/drawing/2014/main" id="{827F4D68-E642-41B7-A7B3-6F42068AC6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401"/>
          <a:stretch/>
        </p:blipFill>
        <p:spPr bwMode="auto">
          <a:xfrm>
            <a:off x="9067036" y="1287971"/>
            <a:ext cx="2895600" cy="282682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Image result for aerodynamic optimization">
            <a:hlinkClick r:id="rId8"/>
            <a:extLst>
              <a:ext uri="{FF2B5EF4-FFF2-40B4-BE49-F238E27FC236}">
                <a16:creationId xmlns:a16="http://schemas.microsoft.com/office/drawing/2014/main" id="{AB184645-D633-4CE6-AF2E-952FB4182973}"/>
              </a:ext>
            </a:extLst>
          </p:cNvPr>
          <p:cNvSpPr>
            <a:spLocks noChangeAspect="1" noChangeArrowheads="1"/>
          </p:cNvSpPr>
          <p:nvPr/>
        </p:nvSpPr>
        <p:spPr bwMode="auto">
          <a:xfrm>
            <a:off x="5658293" y="2021205"/>
            <a:ext cx="2895600" cy="2638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52" name="Picture 8" descr="Image result for aerodynamic optimization">
            <a:hlinkClick r:id="rId9"/>
            <a:extLst>
              <a:ext uri="{FF2B5EF4-FFF2-40B4-BE49-F238E27FC236}">
                <a16:creationId xmlns:a16="http://schemas.microsoft.com/office/drawing/2014/main" id="{1587487C-A4AB-4CE3-B21B-155204EAF2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9948" y="3919206"/>
            <a:ext cx="280035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warehouse optimization">
            <a:hlinkClick r:id="rId11"/>
            <a:extLst>
              <a:ext uri="{FF2B5EF4-FFF2-40B4-BE49-F238E27FC236}">
                <a16:creationId xmlns:a16="http://schemas.microsoft.com/office/drawing/2014/main" id="{3AE261B3-A2E9-4E51-A532-3E7F8DC1E7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360" y="4781816"/>
            <a:ext cx="4109424" cy="187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04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lated image">
            <a:hlinkClick r:id="rId3"/>
            <a:extLst>
              <a:ext uri="{FF2B5EF4-FFF2-40B4-BE49-F238E27FC236}">
                <a16:creationId xmlns:a16="http://schemas.microsoft.com/office/drawing/2014/main" id="{4D8100CE-3C88-410A-A8C2-142ED5F37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6720" y="1384187"/>
            <a:ext cx="6885402" cy="516405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460889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What is Linear Programming</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04</a:t>
            </a:r>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81606FFB-66FD-43A2-8FE8-90C907F903E7}"/>
              </a:ext>
            </a:extLst>
          </p:cNvPr>
          <p:cNvSpPr/>
          <p:nvPr/>
        </p:nvSpPr>
        <p:spPr>
          <a:xfrm>
            <a:off x="557644" y="1384187"/>
            <a:ext cx="6096000" cy="2308324"/>
          </a:xfrm>
          <a:prstGeom prst="rect">
            <a:avLst/>
          </a:prstGeom>
        </p:spPr>
        <p:txBody>
          <a:bodyPr>
            <a:spAutoFit/>
          </a:bodyPr>
          <a:lstStyle/>
          <a:p>
            <a:pPr marL="285750" indent="-285750">
              <a:buFont typeface="Arial" panose="020B0604020202020204" pitchFamily="34" charset="0"/>
              <a:buChar char="•"/>
            </a:pPr>
            <a:r>
              <a:rPr lang="en-US" dirty="0">
                <a:solidFill>
                  <a:srgbClr val="000000"/>
                </a:solidFill>
              </a:rPr>
              <a:t>T</a:t>
            </a:r>
            <a:r>
              <a:rPr lang="en-US" b="0" dirty="0">
                <a:solidFill>
                  <a:srgbClr val="000000"/>
                </a:solidFill>
                <a:effectLst/>
              </a:rPr>
              <a:t>echnique for maximizing or minimizing a linear function of several variables, such as output or cost.</a:t>
            </a:r>
          </a:p>
          <a:p>
            <a:pPr marL="285750" indent="-285750">
              <a:buFont typeface="Arial" panose="020B0604020202020204" pitchFamily="34" charset="0"/>
              <a:buChar char="•"/>
            </a:pPr>
            <a:endParaRPr lang="en-US" b="0" dirty="0">
              <a:solidFill>
                <a:srgbClr val="000000"/>
              </a:solidFill>
              <a:effectLst/>
            </a:endParaRPr>
          </a:p>
          <a:p>
            <a:pPr marL="285750" indent="-285750">
              <a:buFont typeface="Arial" panose="020B0604020202020204" pitchFamily="34" charset="0"/>
              <a:buChar char="•"/>
            </a:pPr>
            <a:r>
              <a:rPr lang="en-US" dirty="0">
                <a:solidFill>
                  <a:srgbClr val="000000"/>
                </a:solidFill>
              </a:rPr>
              <a:t>A single Minima</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Closed form Solution exists</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071830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261776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Rule of Thumbs</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05</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Diagram 4">
            <a:extLst>
              <a:ext uri="{FF2B5EF4-FFF2-40B4-BE49-F238E27FC236}">
                <a16:creationId xmlns:a16="http://schemas.microsoft.com/office/drawing/2014/main" id="{08B4296B-3A54-4CDB-957C-CCEA969E33A2}"/>
              </a:ext>
            </a:extLst>
          </p:cNvPr>
          <p:cNvGraphicFramePr/>
          <p:nvPr>
            <p:extLst>
              <p:ext uri="{D42A27DB-BD31-4B8C-83A1-F6EECF244321}">
                <p14:modId xmlns:p14="http://schemas.microsoft.com/office/powerpoint/2010/main" val="2862424035"/>
              </p:ext>
            </p:extLst>
          </p:nvPr>
        </p:nvGraphicFramePr>
        <p:xfrm>
          <a:off x="627450" y="1123588"/>
          <a:ext cx="8503920" cy="5841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30037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4429611"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A Sample Problem: Hot tub</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06</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2A75575-40B9-4341-AEDE-9DAB42756DA7}"/>
              </a:ext>
            </a:extLst>
          </p:cNvPr>
          <p:cNvSpPr/>
          <p:nvPr/>
        </p:nvSpPr>
        <p:spPr>
          <a:xfrm>
            <a:off x="373942" y="1293963"/>
            <a:ext cx="7373058" cy="1569660"/>
          </a:xfrm>
          <a:prstGeom prst="rect">
            <a:avLst/>
          </a:prstGeom>
        </p:spPr>
        <p:txBody>
          <a:bodyPr wrap="square">
            <a:spAutoFit/>
          </a:bodyPr>
          <a:lstStyle/>
          <a:p>
            <a:endParaRPr lang="en-IN" sz="2400" dirty="0"/>
          </a:p>
          <a:p>
            <a:endParaRPr lang="en-IN" sz="2400" dirty="0"/>
          </a:p>
          <a:p>
            <a:endParaRPr lang="en-IN" sz="2400" dirty="0"/>
          </a:p>
          <a:p>
            <a:endParaRPr lang="en-IN" sz="2400" dirty="0"/>
          </a:p>
        </p:txBody>
      </p:sp>
      <p:pic>
        <p:nvPicPr>
          <p:cNvPr id="1026" name="Picture 2" descr="Image result for prefabricated fiberglass hot tub shells">
            <a:hlinkClick r:id="rId4"/>
            <a:extLst>
              <a:ext uri="{FF2B5EF4-FFF2-40B4-BE49-F238E27FC236}">
                <a16:creationId xmlns:a16="http://schemas.microsoft.com/office/drawing/2014/main" id="{98C92E02-DFFE-446D-9FA1-7C2380B56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15" y="1812786"/>
            <a:ext cx="6529290" cy="43562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ater pumps">
            <a:hlinkClick r:id="rId6"/>
            <a:extLst>
              <a:ext uri="{FF2B5EF4-FFF2-40B4-BE49-F238E27FC236}">
                <a16:creationId xmlns:a16="http://schemas.microsoft.com/office/drawing/2014/main" id="{CBFC3A8E-3A32-4885-804C-D4394B013C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6070" y="1258365"/>
            <a:ext cx="2428875" cy="1876426"/>
          </a:xfrm>
          <a:prstGeom prst="rect">
            <a:avLst/>
          </a:prstGeom>
          <a:noFill/>
          <a:extLst>
            <a:ext uri="{909E8E84-426E-40DD-AFC4-6F175D3DCCD1}">
              <a14:hiddenFill xmlns:a14="http://schemas.microsoft.com/office/drawing/2010/main">
                <a:solidFill>
                  <a:srgbClr val="FFFFFF"/>
                </a:solidFill>
              </a14:hiddenFill>
            </a:ext>
          </a:extLst>
        </p:spPr>
      </p:pic>
      <p:sp>
        <p:nvSpPr>
          <p:cNvPr id="8" name="Arrow: Down 7">
            <a:extLst>
              <a:ext uri="{FF2B5EF4-FFF2-40B4-BE49-F238E27FC236}">
                <a16:creationId xmlns:a16="http://schemas.microsoft.com/office/drawing/2014/main" id="{9FB521BF-D078-4E70-8EC0-7270D4645E59}"/>
              </a:ext>
            </a:extLst>
          </p:cNvPr>
          <p:cNvSpPr/>
          <p:nvPr/>
        </p:nvSpPr>
        <p:spPr>
          <a:xfrm rot="4789854">
            <a:off x="7292535" y="1732909"/>
            <a:ext cx="220980" cy="1414780"/>
          </a:xfrm>
          <a:prstGeom prst="downArrow">
            <a:avLst/>
          </a:prstGeom>
          <a:solidFill>
            <a:schemeClr val="accent3"/>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C93134C9-0C80-4AF5-ADEB-7D0CF581FE6D}"/>
              </a:ext>
            </a:extLst>
          </p:cNvPr>
          <p:cNvSpPr/>
          <p:nvPr/>
        </p:nvSpPr>
        <p:spPr>
          <a:xfrm rot="5400000">
            <a:off x="7241623" y="3309702"/>
            <a:ext cx="248950" cy="1340925"/>
          </a:xfrm>
          <a:prstGeom prst="downArrow">
            <a:avLst/>
          </a:prstGeom>
          <a:solidFill>
            <a:schemeClr val="accent3"/>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4" name="Picture 10" descr="Image result for ceramic material">
            <a:hlinkClick r:id="rId8"/>
            <a:extLst>
              <a:ext uri="{FF2B5EF4-FFF2-40B4-BE49-F238E27FC236}">
                <a16:creationId xmlns:a16="http://schemas.microsoft.com/office/drawing/2014/main" id="{5ADD98E6-9522-4F47-9573-F86B85582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7000" y="3400195"/>
            <a:ext cx="4270443" cy="232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304942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A Sample Problem</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07</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Image result for labour in industry">
            <a:hlinkClick r:id="rId4"/>
            <a:extLst>
              <a:ext uri="{FF2B5EF4-FFF2-40B4-BE49-F238E27FC236}">
                <a16:creationId xmlns:a16="http://schemas.microsoft.com/office/drawing/2014/main" id="{AD50ACBF-91C5-4E65-B77C-6101F8D9AF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61" y="1206222"/>
            <a:ext cx="3466226" cy="23108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ot tub">
            <a:hlinkClick r:id="rId6"/>
            <a:extLst>
              <a:ext uri="{FF2B5EF4-FFF2-40B4-BE49-F238E27FC236}">
                <a16:creationId xmlns:a16="http://schemas.microsoft.com/office/drawing/2014/main" id="{A404C36B-FE88-4FD2-8286-8B3A100B4A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184"/>
          <a:stretch/>
        </p:blipFill>
        <p:spPr bwMode="auto">
          <a:xfrm>
            <a:off x="184731" y="1322564"/>
            <a:ext cx="5093080" cy="23602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prefabricated fiberglass hot tub shells">
            <a:hlinkClick r:id="rId8"/>
            <a:extLst>
              <a:ext uri="{FF2B5EF4-FFF2-40B4-BE49-F238E27FC236}">
                <a16:creationId xmlns:a16="http://schemas.microsoft.com/office/drawing/2014/main" id="{533F9148-80A7-4164-BEBA-8BEABC7BFB8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51029" r="22547"/>
          <a:stretch/>
        </p:blipFill>
        <p:spPr bwMode="auto">
          <a:xfrm>
            <a:off x="7989129" y="4536440"/>
            <a:ext cx="4202871" cy="17729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ceramic material">
            <a:hlinkClick r:id="rId10"/>
            <a:extLst>
              <a:ext uri="{FF2B5EF4-FFF2-40B4-BE49-F238E27FC236}">
                <a16:creationId xmlns:a16="http://schemas.microsoft.com/office/drawing/2014/main" id="{738A1CB0-5F56-46F5-9297-4FE241FB0D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1680" y="4929770"/>
            <a:ext cx="3312429" cy="1806309"/>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Down 13">
            <a:extLst>
              <a:ext uri="{FF2B5EF4-FFF2-40B4-BE49-F238E27FC236}">
                <a16:creationId xmlns:a16="http://schemas.microsoft.com/office/drawing/2014/main" id="{B5434457-79FB-4F64-91AF-1992E281731A}"/>
              </a:ext>
            </a:extLst>
          </p:cNvPr>
          <p:cNvSpPr/>
          <p:nvPr/>
        </p:nvSpPr>
        <p:spPr>
          <a:xfrm rot="5400000">
            <a:off x="6027885" y="1638032"/>
            <a:ext cx="245995" cy="1729357"/>
          </a:xfrm>
          <a:prstGeom prst="downArrow">
            <a:avLst/>
          </a:prstGeom>
          <a:solidFill>
            <a:schemeClr val="accent3"/>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94310BD5-F576-48C3-A249-1F2EDA974E0B}"/>
              </a:ext>
            </a:extLst>
          </p:cNvPr>
          <p:cNvSpPr/>
          <p:nvPr/>
        </p:nvSpPr>
        <p:spPr>
          <a:xfrm rot="11023401">
            <a:off x="1941588" y="3686277"/>
            <a:ext cx="294607" cy="1292893"/>
          </a:xfrm>
          <a:prstGeom prst="downArrow">
            <a:avLst/>
          </a:prstGeom>
          <a:solidFill>
            <a:schemeClr val="accent3"/>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6112F93-E5E5-4E6E-95F3-C494F56FB79E}"/>
              </a:ext>
            </a:extLst>
          </p:cNvPr>
          <p:cNvSpPr txBox="1"/>
          <p:nvPr/>
        </p:nvSpPr>
        <p:spPr>
          <a:xfrm>
            <a:off x="5415280" y="1722120"/>
            <a:ext cx="1046480" cy="369332"/>
          </a:xfrm>
          <a:prstGeom prst="rect">
            <a:avLst/>
          </a:prstGeom>
          <a:noFill/>
        </p:spPr>
        <p:txBody>
          <a:bodyPr wrap="square" rtlCol="0">
            <a:spAutoFit/>
          </a:bodyPr>
          <a:lstStyle/>
          <a:p>
            <a:r>
              <a:rPr lang="en-IN" dirty="0"/>
              <a:t>9 Hours</a:t>
            </a:r>
          </a:p>
        </p:txBody>
      </p:sp>
      <p:sp>
        <p:nvSpPr>
          <p:cNvPr id="17" name="TextBox 16">
            <a:extLst>
              <a:ext uri="{FF2B5EF4-FFF2-40B4-BE49-F238E27FC236}">
                <a16:creationId xmlns:a16="http://schemas.microsoft.com/office/drawing/2014/main" id="{AE81C23B-AC1B-4A6A-B939-28F37FDA93AC}"/>
              </a:ext>
            </a:extLst>
          </p:cNvPr>
          <p:cNvSpPr txBox="1"/>
          <p:nvPr/>
        </p:nvSpPr>
        <p:spPr>
          <a:xfrm>
            <a:off x="2277864" y="4121648"/>
            <a:ext cx="1046480" cy="369332"/>
          </a:xfrm>
          <a:prstGeom prst="rect">
            <a:avLst/>
          </a:prstGeom>
          <a:noFill/>
        </p:spPr>
        <p:txBody>
          <a:bodyPr wrap="square" rtlCol="0">
            <a:spAutoFit/>
          </a:bodyPr>
          <a:lstStyle/>
          <a:p>
            <a:r>
              <a:rPr lang="en-IN" dirty="0"/>
              <a:t>12 Feet</a:t>
            </a:r>
          </a:p>
        </p:txBody>
      </p:sp>
      <p:sp>
        <p:nvSpPr>
          <p:cNvPr id="18" name="TextBox 17">
            <a:extLst>
              <a:ext uri="{FF2B5EF4-FFF2-40B4-BE49-F238E27FC236}">
                <a16:creationId xmlns:a16="http://schemas.microsoft.com/office/drawing/2014/main" id="{9F68CE4C-7E7A-4A6A-88A3-B53CD8F214AD}"/>
              </a:ext>
            </a:extLst>
          </p:cNvPr>
          <p:cNvSpPr txBox="1"/>
          <p:nvPr/>
        </p:nvSpPr>
        <p:spPr>
          <a:xfrm>
            <a:off x="5627642" y="5083946"/>
            <a:ext cx="1046480" cy="369332"/>
          </a:xfrm>
          <a:prstGeom prst="rect">
            <a:avLst/>
          </a:prstGeom>
          <a:noFill/>
        </p:spPr>
        <p:txBody>
          <a:bodyPr wrap="square" rtlCol="0">
            <a:spAutoFit/>
          </a:bodyPr>
          <a:lstStyle/>
          <a:p>
            <a:r>
              <a:rPr lang="en-IN" dirty="0"/>
              <a:t>16 Feet</a:t>
            </a:r>
          </a:p>
        </p:txBody>
      </p:sp>
      <p:sp>
        <p:nvSpPr>
          <p:cNvPr id="19" name="Arrow: Down 18">
            <a:extLst>
              <a:ext uri="{FF2B5EF4-FFF2-40B4-BE49-F238E27FC236}">
                <a16:creationId xmlns:a16="http://schemas.microsoft.com/office/drawing/2014/main" id="{35AAD4AC-B767-44D2-B5DD-72F044EE2E9E}"/>
              </a:ext>
            </a:extLst>
          </p:cNvPr>
          <p:cNvSpPr/>
          <p:nvPr/>
        </p:nvSpPr>
        <p:spPr>
          <a:xfrm rot="11023401">
            <a:off x="1941587" y="3686277"/>
            <a:ext cx="294607" cy="1292893"/>
          </a:xfrm>
          <a:prstGeom prst="downArrow">
            <a:avLst/>
          </a:prstGeom>
          <a:solidFill>
            <a:schemeClr val="accent3"/>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C27E6791-7D80-42D6-9E3A-D5AA4AFE624F}"/>
              </a:ext>
            </a:extLst>
          </p:cNvPr>
          <p:cNvSpPr/>
          <p:nvPr/>
        </p:nvSpPr>
        <p:spPr>
          <a:xfrm rot="16043606">
            <a:off x="5809300" y="3753547"/>
            <a:ext cx="294607" cy="3482824"/>
          </a:xfrm>
          <a:prstGeom prst="downArrow">
            <a:avLst/>
          </a:prstGeom>
          <a:solidFill>
            <a:schemeClr val="accent3"/>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76EAEAE0-EFA8-4AE2-8B25-D507F2FB18A0}"/>
              </a:ext>
            </a:extLst>
          </p:cNvPr>
          <p:cNvSpPr/>
          <p:nvPr/>
        </p:nvSpPr>
        <p:spPr>
          <a:xfrm rot="11023401">
            <a:off x="1941586" y="3686277"/>
            <a:ext cx="294607" cy="1292893"/>
          </a:xfrm>
          <a:prstGeom prst="downArrow">
            <a:avLst/>
          </a:prstGeom>
          <a:solidFill>
            <a:schemeClr val="accent3"/>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48F52D91-4D25-4E7F-862C-794F9C32D5F4}"/>
              </a:ext>
            </a:extLst>
          </p:cNvPr>
          <p:cNvSpPr/>
          <p:nvPr/>
        </p:nvSpPr>
        <p:spPr>
          <a:xfrm rot="21374835">
            <a:off x="9623811" y="3503725"/>
            <a:ext cx="238197" cy="1041627"/>
          </a:xfrm>
          <a:prstGeom prst="downArrow">
            <a:avLst/>
          </a:prstGeom>
          <a:solidFill>
            <a:schemeClr val="accent3"/>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C40B4D08-B080-4BFA-A09E-D9CF1A3DC5DB}"/>
              </a:ext>
            </a:extLst>
          </p:cNvPr>
          <p:cNvSpPr txBox="1"/>
          <p:nvPr/>
        </p:nvSpPr>
        <p:spPr>
          <a:xfrm>
            <a:off x="9839167" y="3678075"/>
            <a:ext cx="1046480" cy="369332"/>
          </a:xfrm>
          <a:prstGeom prst="rect">
            <a:avLst/>
          </a:prstGeom>
          <a:noFill/>
        </p:spPr>
        <p:txBody>
          <a:bodyPr wrap="square" rtlCol="0">
            <a:spAutoFit/>
          </a:bodyPr>
          <a:lstStyle/>
          <a:p>
            <a:r>
              <a:rPr lang="en-IN" dirty="0"/>
              <a:t>6 Hours</a:t>
            </a:r>
          </a:p>
        </p:txBody>
      </p:sp>
    </p:spTree>
    <p:extLst>
      <p:ext uri="{BB962C8B-B14F-4D97-AF65-F5344CB8AC3E}">
        <p14:creationId xmlns:p14="http://schemas.microsoft.com/office/powerpoint/2010/main" val="427435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414658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Identify Decision Variable</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08</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7" dirty="0"/>
              <a:t>v</a:t>
            </a:r>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2A75575-40B9-4341-AEDE-9DAB42756DA7}"/>
              </a:ext>
            </a:extLst>
          </p:cNvPr>
          <p:cNvSpPr/>
          <p:nvPr/>
        </p:nvSpPr>
        <p:spPr>
          <a:xfrm>
            <a:off x="557644" y="1464941"/>
            <a:ext cx="6096000" cy="369332"/>
          </a:xfrm>
          <a:prstGeom prst="rect">
            <a:avLst/>
          </a:prstGeom>
        </p:spPr>
        <p:txBody>
          <a:bodyPr>
            <a:spAutoFit/>
          </a:bodyPr>
          <a:lstStyle/>
          <a:p>
            <a:endParaRPr lang="en-IN" dirty="0"/>
          </a:p>
        </p:txBody>
      </p:sp>
      <p:sp>
        <p:nvSpPr>
          <p:cNvPr id="8" name="Rectangle 7">
            <a:extLst>
              <a:ext uri="{FF2B5EF4-FFF2-40B4-BE49-F238E27FC236}">
                <a16:creationId xmlns:a16="http://schemas.microsoft.com/office/drawing/2014/main" id="{43604FA2-DD91-44EF-8E20-EEEAC9858690}"/>
              </a:ext>
            </a:extLst>
          </p:cNvPr>
          <p:cNvSpPr/>
          <p:nvPr/>
        </p:nvSpPr>
        <p:spPr>
          <a:xfrm>
            <a:off x="557644" y="1464941"/>
            <a:ext cx="10897756" cy="1569660"/>
          </a:xfrm>
          <a:prstGeom prst="rect">
            <a:avLst/>
          </a:prstGeom>
        </p:spPr>
        <p:txBody>
          <a:bodyPr wrap="square">
            <a:spAutoFit/>
          </a:bodyPr>
          <a:lstStyle/>
          <a:p>
            <a:r>
              <a:rPr lang="en-IN" sz="2400" dirty="0"/>
              <a:t>How many Aqua-Spas and </a:t>
            </a:r>
            <a:r>
              <a:rPr lang="en-IN" sz="2400" dirty="0" err="1"/>
              <a:t>HydroLuxes</a:t>
            </a:r>
            <a:r>
              <a:rPr lang="en-IN" sz="2400" dirty="0"/>
              <a:t> should be produced?</a:t>
            </a:r>
          </a:p>
          <a:p>
            <a:r>
              <a:rPr lang="en-IN" sz="2400" dirty="0"/>
              <a:t> </a:t>
            </a:r>
          </a:p>
          <a:p>
            <a:r>
              <a:rPr lang="en-IN" sz="2400" dirty="0"/>
              <a:t>–We will let X1 represent the number of Aqua-Spas to produce and X2 represent the number of Hydro-</a:t>
            </a:r>
            <a:r>
              <a:rPr lang="en-IN" sz="2400" dirty="0" err="1"/>
              <a:t>Luxes</a:t>
            </a:r>
            <a:r>
              <a:rPr lang="en-IN" sz="2400" dirty="0"/>
              <a:t> to produce</a:t>
            </a:r>
          </a:p>
        </p:txBody>
      </p:sp>
      <p:sp>
        <p:nvSpPr>
          <p:cNvPr id="9" name="Rectangle 8">
            <a:extLst>
              <a:ext uri="{FF2B5EF4-FFF2-40B4-BE49-F238E27FC236}">
                <a16:creationId xmlns:a16="http://schemas.microsoft.com/office/drawing/2014/main" id="{12205542-D99E-41B3-A87A-254E3DB0529F}"/>
              </a:ext>
            </a:extLst>
          </p:cNvPr>
          <p:cNvSpPr/>
          <p:nvPr/>
        </p:nvSpPr>
        <p:spPr>
          <a:xfrm>
            <a:off x="508000" y="4610576"/>
            <a:ext cx="10373360" cy="830997"/>
          </a:xfrm>
          <a:prstGeom prst="rect">
            <a:avLst/>
          </a:prstGeom>
        </p:spPr>
        <p:txBody>
          <a:bodyPr wrap="square">
            <a:spAutoFit/>
          </a:bodyPr>
          <a:lstStyle/>
          <a:p>
            <a:r>
              <a:rPr lang="en-IN" sz="2400" dirty="0"/>
              <a:t>Howie’s objective of maximizing the profit he earns is stated mathematically as:</a:t>
            </a:r>
          </a:p>
          <a:p>
            <a:r>
              <a:rPr lang="en-IN" sz="2400" dirty="0"/>
              <a:t>MAX: 350X1 + 300X2</a:t>
            </a:r>
          </a:p>
        </p:txBody>
      </p:sp>
      <p:sp>
        <p:nvSpPr>
          <p:cNvPr id="10" name="Rectangle 9">
            <a:extLst>
              <a:ext uri="{FF2B5EF4-FFF2-40B4-BE49-F238E27FC236}">
                <a16:creationId xmlns:a16="http://schemas.microsoft.com/office/drawing/2014/main" id="{8058B13F-9F14-40CF-85D7-FCBE601EED20}"/>
              </a:ext>
            </a:extLst>
          </p:cNvPr>
          <p:cNvSpPr/>
          <p:nvPr/>
        </p:nvSpPr>
        <p:spPr>
          <a:xfrm>
            <a:off x="557644" y="3558123"/>
            <a:ext cx="8481874" cy="553998"/>
          </a:xfrm>
          <a:prstGeom prst="rect">
            <a:avLst/>
          </a:prstGeom>
        </p:spPr>
        <p:txBody>
          <a:bodyPr wrap="none">
            <a:spAutoFit/>
          </a:bodyPr>
          <a:lstStyle/>
          <a:p>
            <a:r>
              <a:rPr lang="en-IN" sz="3000" dirty="0">
                <a:ln w="0"/>
                <a:solidFill>
                  <a:schemeClr val="accent1">
                    <a:lumMod val="75000"/>
                  </a:schemeClr>
                </a:solidFill>
              </a:rPr>
              <a:t>Mathematically</a:t>
            </a:r>
            <a:r>
              <a:rPr lang="en-IN" dirty="0"/>
              <a:t> </a:t>
            </a:r>
            <a:r>
              <a:rPr lang="en-IN" sz="3000" dirty="0">
                <a:ln w="0"/>
                <a:solidFill>
                  <a:schemeClr val="accent1">
                    <a:lumMod val="75000"/>
                  </a:schemeClr>
                </a:solidFill>
              </a:rPr>
              <a:t>define</a:t>
            </a:r>
            <a:r>
              <a:rPr lang="en-IN" dirty="0"/>
              <a:t> </a:t>
            </a:r>
            <a:r>
              <a:rPr lang="en-IN" sz="3000" dirty="0">
                <a:ln w="0"/>
                <a:solidFill>
                  <a:schemeClr val="accent1">
                    <a:lumMod val="75000"/>
                  </a:schemeClr>
                </a:solidFill>
              </a:rPr>
              <a:t>the</a:t>
            </a:r>
            <a:r>
              <a:rPr lang="en-IN" dirty="0"/>
              <a:t> </a:t>
            </a:r>
            <a:r>
              <a:rPr lang="en-IN" sz="3000" dirty="0">
                <a:ln w="0"/>
                <a:solidFill>
                  <a:schemeClr val="accent1">
                    <a:lumMod val="75000"/>
                  </a:schemeClr>
                </a:solidFill>
              </a:rPr>
              <a:t>objective/fitness function</a:t>
            </a:r>
            <a:endParaRPr lang="en-IN" dirty="0"/>
          </a:p>
        </p:txBody>
      </p:sp>
      <p:sp>
        <p:nvSpPr>
          <p:cNvPr id="16" name="Rectangle 15">
            <a:extLst>
              <a:ext uri="{FF2B5EF4-FFF2-40B4-BE49-F238E27FC236}">
                <a16:creationId xmlns:a16="http://schemas.microsoft.com/office/drawing/2014/main" id="{AA4E94DD-8107-460D-8558-1FD28BAA5132}"/>
              </a:ext>
            </a:extLst>
          </p:cNvPr>
          <p:cNvSpPr/>
          <p:nvPr/>
        </p:nvSpPr>
        <p:spPr>
          <a:xfrm>
            <a:off x="557644" y="4165461"/>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Tree>
    <p:extLst>
      <p:ext uri="{BB962C8B-B14F-4D97-AF65-F5344CB8AC3E}">
        <p14:creationId xmlns:p14="http://schemas.microsoft.com/office/powerpoint/2010/main" val="290056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5658793"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constraints as Linear combinations </a:t>
            </a: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09</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7" dirty="0"/>
              <a:t>v</a:t>
            </a:r>
          </a:p>
        </p:txBody>
      </p:sp>
      <p:sp>
        <p:nvSpPr>
          <p:cNvPr id="3" name="Rectangle 2">
            <a:extLst>
              <a:ext uri="{FF2B5EF4-FFF2-40B4-BE49-F238E27FC236}">
                <a16:creationId xmlns:a16="http://schemas.microsoft.com/office/drawing/2014/main" id="{43051230-D0AA-4D5B-ACCB-8B173A7BFF5C}"/>
              </a:ext>
            </a:extLst>
          </p:cNvPr>
          <p:cNvSpPr/>
          <p:nvPr/>
        </p:nvSpPr>
        <p:spPr>
          <a:xfrm>
            <a:off x="11378500" y="5721306"/>
            <a:ext cx="813500" cy="44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1C6A9CA8-4080-4BFB-A61D-B50E573DC10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2A75575-40B9-4341-AEDE-9DAB42756DA7}"/>
              </a:ext>
            </a:extLst>
          </p:cNvPr>
          <p:cNvSpPr/>
          <p:nvPr/>
        </p:nvSpPr>
        <p:spPr>
          <a:xfrm>
            <a:off x="557644" y="1464941"/>
            <a:ext cx="6096000" cy="369332"/>
          </a:xfrm>
          <a:prstGeom prst="rect">
            <a:avLst/>
          </a:prstGeom>
        </p:spPr>
        <p:txBody>
          <a:bodyPr>
            <a:spAutoFit/>
          </a:bodyPr>
          <a:lstStyle/>
          <a:p>
            <a:endParaRPr lang="en-IN" dirty="0"/>
          </a:p>
        </p:txBody>
      </p:sp>
      <p:sp>
        <p:nvSpPr>
          <p:cNvPr id="6" name="TextBox 5">
            <a:extLst>
              <a:ext uri="{FF2B5EF4-FFF2-40B4-BE49-F238E27FC236}">
                <a16:creationId xmlns:a16="http://schemas.microsoft.com/office/drawing/2014/main" id="{964748A0-D9F8-4C79-8C22-7CDAC19E1899}"/>
              </a:ext>
            </a:extLst>
          </p:cNvPr>
          <p:cNvSpPr txBox="1"/>
          <p:nvPr/>
        </p:nvSpPr>
        <p:spPr>
          <a:xfrm>
            <a:off x="557644" y="1464941"/>
            <a:ext cx="3938156" cy="2246769"/>
          </a:xfrm>
          <a:prstGeom prst="rect">
            <a:avLst/>
          </a:prstGeom>
          <a:noFill/>
        </p:spPr>
        <p:txBody>
          <a:bodyPr wrap="square" rtlCol="0">
            <a:spAutoFit/>
          </a:bodyPr>
          <a:lstStyle/>
          <a:p>
            <a:r>
              <a:rPr lang="en-IN" sz="2000" dirty="0"/>
              <a:t>Maximize: 350X</a:t>
            </a:r>
            <a:r>
              <a:rPr lang="en-IN" sz="2000" baseline="-25000" dirty="0"/>
              <a:t>1</a:t>
            </a:r>
            <a:r>
              <a:rPr lang="en-IN" sz="2000" dirty="0"/>
              <a:t> + 300X</a:t>
            </a:r>
            <a:r>
              <a:rPr lang="en-IN" sz="2000" baseline="-25000" dirty="0"/>
              <a:t>2</a:t>
            </a:r>
            <a:endParaRPr lang="en-IN" sz="2000" dirty="0"/>
          </a:p>
          <a:p>
            <a:endParaRPr lang="en-IN" sz="2000" dirty="0"/>
          </a:p>
          <a:p>
            <a:r>
              <a:rPr lang="en-IN" sz="2000" dirty="0"/>
              <a:t>Constraints: 1X</a:t>
            </a:r>
            <a:r>
              <a:rPr lang="en-IN" sz="2000" baseline="-25000" dirty="0"/>
              <a:t>1</a:t>
            </a:r>
            <a:r>
              <a:rPr lang="en-IN" sz="2000" dirty="0"/>
              <a:t>    +  1X</a:t>
            </a:r>
            <a:r>
              <a:rPr lang="en-IN" sz="2000" baseline="-25000" dirty="0"/>
              <a:t>2</a:t>
            </a:r>
            <a:r>
              <a:rPr lang="en-IN" sz="2000" dirty="0"/>
              <a:t>    </a:t>
            </a:r>
            <a:r>
              <a:rPr lang="en-IN" sz="2000" dirty="0">
                <a:cs typeface="Calibri" panose="020F0502020204030204" pitchFamily="34" charset="0"/>
              </a:rPr>
              <a:t>≤ 200</a:t>
            </a:r>
          </a:p>
          <a:p>
            <a:r>
              <a:rPr lang="en-IN" sz="2000" dirty="0">
                <a:cs typeface="Calibri" panose="020F0502020204030204" pitchFamily="34" charset="0"/>
              </a:rPr>
              <a:t>	     9</a:t>
            </a:r>
            <a:r>
              <a:rPr lang="en-IN" sz="2000" dirty="0"/>
              <a:t>X</a:t>
            </a:r>
            <a:r>
              <a:rPr lang="en-IN" sz="2000" baseline="-25000" dirty="0"/>
              <a:t>1</a:t>
            </a:r>
            <a:r>
              <a:rPr lang="en-IN" sz="2000" dirty="0"/>
              <a:t> </a:t>
            </a:r>
            <a:r>
              <a:rPr lang="en-IN" sz="2000" dirty="0">
                <a:cs typeface="Calibri" panose="020F0502020204030204" pitchFamily="34" charset="0"/>
              </a:rPr>
              <a:t>   +  6</a:t>
            </a:r>
            <a:r>
              <a:rPr lang="en-IN" sz="2000" dirty="0"/>
              <a:t>X</a:t>
            </a:r>
            <a:r>
              <a:rPr lang="en-IN" sz="2000" baseline="-25000" dirty="0"/>
              <a:t>2</a:t>
            </a:r>
            <a:r>
              <a:rPr lang="en-IN" sz="2000" dirty="0">
                <a:cs typeface="Calibri" panose="020F0502020204030204" pitchFamily="34" charset="0"/>
              </a:rPr>
              <a:t>   ≤ 1,566</a:t>
            </a:r>
          </a:p>
          <a:p>
            <a:r>
              <a:rPr lang="en-IN" sz="2000" dirty="0">
                <a:cs typeface="Calibri" panose="020F0502020204030204" pitchFamily="34" charset="0"/>
              </a:rPr>
              <a:t>	     12</a:t>
            </a:r>
            <a:r>
              <a:rPr lang="en-IN" sz="2000" dirty="0"/>
              <a:t>X</a:t>
            </a:r>
            <a:r>
              <a:rPr lang="en-IN" sz="2000" baseline="-25000" dirty="0"/>
              <a:t>1</a:t>
            </a:r>
            <a:r>
              <a:rPr lang="en-IN" sz="2000" dirty="0"/>
              <a:t> </a:t>
            </a:r>
            <a:r>
              <a:rPr lang="en-IN" sz="2000" dirty="0">
                <a:cs typeface="Calibri" panose="020F0502020204030204" pitchFamily="34" charset="0"/>
              </a:rPr>
              <a:t> +  16</a:t>
            </a:r>
            <a:r>
              <a:rPr lang="en-IN" sz="2000" dirty="0"/>
              <a:t>X</a:t>
            </a:r>
            <a:r>
              <a:rPr lang="en-IN" sz="2000" baseline="-25000" dirty="0"/>
              <a:t>2</a:t>
            </a:r>
            <a:r>
              <a:rPr lang="en-IN" sz="2000" dirty="0">
                <a:cs typeface="Calibri" panose="020F0502020204030204" pitchFamily="34" charset="0"/>
              </a:rPr>
              <a:t> ≤ 2,880</a:t>
            </a:r>
          </a:p>
          <a:p>
            <a:r>
              <a:rPr lang="en-IN" sz="2000" dirty="0">
                <a:cs typeface="Calibri" panose="020F0502020204030204" pitchFamily="34" charset="0"/>
              </a:rPr>
              <a:t>	     1</a:t>
            </a:r>
            <a:r>
              <a:rPr lang="en-IN" sz="2000" dirty="0"/>
              <a:t>X</a:t>
            </a:r>
            <a:r>
              <a:rPr lang="en-IN" sz="2000" baseline="-25000" dirty="0"/>
              <a:t>1</a:t>
            </a:r>
            <a:r>
              <a:rPr lang="en-IN" sz="2000" dirty="0"/>
              <a:t> </a:t>
            </a:r>
            <a:r>
              <a:rPr lang="en-IN" sz="2000" dirty="0">
                <a:cs typeface="Calibri" panose="020F0502020204030204" pitchFamily="34" charset="0"/>
              </a:rPr>
              <a:t>	            ≥  0</a:t>
            </a:r>
          </a:p>
          <a:p>
            <a:r>
              <a:rPr lang="en-IN" sz="2000" dirty="0">
                <a:cs typeface="Calibri" panose="020F0502020204030204" pitchFamily="34" charset="0"/>
              </a:rPr>
              <a:t>		1</a:t>
            </a:r>
            <a:r>
              <a:rPr lang="en-IN" sz="2000" dirty="0"/>
              <a:t>X</a:t>
            </a:r>
            <a:r>
              <a:rPr lang="en-IN" sz="2000" baseline="-25000" dirty="0"/>
              <a:t>2</a:t>
            </a:r>
            <a:r>
              <a:rPr lang="en-IN" sz="2000" dirty="0">
                <a:cs typeface="Calibri" panose="020F0502020204030204" pitchFamily="34" charset="0"/>
              </a:rPr>
              <a:t>      ≥  0</a:t>
            </a:r>
            <a:endParaRPr lang="en-IN" sz="2000" dirty="0"/>
          </a:p>
        </p:txBody>
      </p:sp>
      <p:sp>
        <p:nvSpPr>
          <p:cNvPr id="9" name="TextBox 8">
            <a:extLst>
              <a:ext uri="{FF2B5EF4-FFF2-40B4-BE49-F238E27FC236}">
                <a16:creationId xmlns:a16="http://schemas.microsoft.com/office/drawing/2014/main" id="{F53A0206-060B-4C33-8E5F-0729BCCB2B8B}"/>
              </a:ext>
            </a:extLst>
          </p:cNvPr>
          <p:cNvSpPr txBox="1"/>
          <p:nvPr/>
        </p:nvSpPr>
        <p:spPr>
          <a:xfrm>
            <a:off x="477520" y="4251960"/>
            <a:ext cx="5897880" cy="461665"/>
          </a:xfrm>
          <a:prstGeom prst="rect">
            <a:avLst/>
          </a:prstGeom>
          <a:noFill/>
        </p:spPr>
        <p:txBody>
          <a:bodyPr wrap="square" rtlCol="0">
            <a:spAutoFit/>
          </a:bodyPr>
          <a:lstStyle/>
          <a:p>
            <a:r>
              <a:rPr lang="en-IN" sz="2400" dirty="0">
                <a:solidFill>
                  <a:schemeClr val="accent6">
                    <a:lumMod val="75000"/>
                  </a:schemeClr>
                </a:solidFill>
              </a:rPr>
              <a:t>SOL: 350*122 + 300*78 = 66100</a:t>
            </a:r>
          </a:p>
        </p:txBody>
      </p:sp>
      <p:sp>
        <p:nvSpPr>
          <p:cNvPr id="10" name="Rectangle 9">
            <a:extLst>
              <a:ext uri="{FF2B5EF4-FFF2-40B4-BE49-F238E27FC236}">
                <a16:creationId xmlns:a16="http://schemas.microsoft.com/office/drawing/2014/main" id="{3DE979B9-CB68-4722-92BB-30BBFD8D0918}"/>
              </a:ext>
            </a:extLst>
          </p:cNvPr>
          <p:cNvSpPr/>
          <p:nvPr/>
        </p:nvSpPr>
        <p:spPr>
          <a:xfrm>
            <a:off x="6216437" y="1155969"/>
            <a:ext cx="5471160" cy="5755422"/>
          </a:xfrm>
          <a:prstGeom prst="rect">
            <a:avLst/>
          </a:prstGeom>
        </p:spPr>
        <p:txBody>
          <a:bodyPr wrap="square">
            <a:spAutoFit/>
          </a:bodyPr>
          <a:lstStyle/>
          <a:p>
            <a:r>
              <a:rPr lang="en-IN" sz="1600" b="1" dirty="0">
                <a:solidFill>
                  <a:schemeClr val="accent1">
                    <a:lumMod val="75000"/>
                  </a:schemeClr>
                </a:solidFill>
              </a:rPr>
              <a:t>R CODE</a:t>
            </a:r>
          </a:p>
          <a:p>
            <a:r>
              <a:rPr lang="en-IN" sz="1600" dirty="0" err="1"/>
              <a:t>rm</a:t>
            </a:r>
            <a:r>
              <a:rPr lang="en-IN" sz="1600" dirty="0"/>
              <a:t>(list=ls(all=TRUE))</a:t>
            </a:r>
          </a:p>
          <a:p>
            <a:r>
              <a:rPr lang="en-IN" sz="1600" dirty="0"/>
              <a:t>par(</a:t>
            </a:r>
            <a:r>
              <a:rPr lang="en-IN" sz="1600" dirty="0" err="1"/>
              <a:t>mfrow</a:t>
            </a:r>
            <a:r>
              <a:rPr lang="en-IN" sz="1600" dirty="0"/>
              <a:t>=c(1,1))</a:t>
            </a:r>
          </a:p>
          <a:p>
            <a:r>
              <a:rPr lang="en-IN" sz="1600" dirty="0"/>
              <a:t>library(</a:t>
            </a:r>
            <a:r>
              <a:rPr lang="en-IN" sz="1600" dirty="0" err="1"/>
              <a:t>lpSolve</a:t>
            </a:r>
            <a:r>
              <a:rPr lang="en-IN" sz="1600" dirty="0"/>
              <a:t>)</a:t>
            </a:r>
          </a:p>
          <a:p>
            <a:endParaRPr lang="en-IN" sz="1600" dirty="0"/>
          </a:p>
          <a:p>
            <a:r>
              <a:rPr lang="en-IN" sz="1600" dirty="0" err="1"/>
              <a:t>obj</a:t>
            </a:r>
            <a:r>
              <a:rPr lang="en-IN" sz="1600" dirty="0"/>
              <a:t>=c(350,300)</a:t>
            </a:r>
          </a:p>
          <a:p>
            <a:r>
              <a:rPr lang="en-IN" sz="1600" dirty="0"/>
              <a:t>con=</a:t>
            </a:r>
            <a:r>
              <a:rPr lang="en-IN" sz="1600" dirty="0" err="1"/>
              <a:t>rbind</a:t>
            </a:r>
            <a:r>
              <a:rPr lang="en-IN" sz="1600" dirty="0"/>
              <a:t>(c(1,1), </a:t>
            </a:r>
          </a:p>
          <a:p>
            <a:r>
              <a:rPr lang="en-IN" sz="1600" dirty="0"/>
              <a:t>          c(9,6), </a:t>
            </a:r>
          </a:p>
          <a:p>
            <a:r>
              <a:rPr lang="en-IN" sz="1600" dirty="0"/>
              <a:t>          c(12, 16),</a:t>
            </a:r>
          </a:p>
          <a:p>
            <a:r>
              <a:rPr lang="en-IN" sz="1600" dirty="0"/>
              <a:t>          c(1,0), </a:t>
            </a:r>
          </a:p>
          <a:p>
            <a:r>
              <a:rPr lang="en-IN" sz="1600" dirty="0"/>
              <a:t>          c(0, 1))</a:t>
            </a:r>
          </a:p>
          <a:p>
            <a:r>
              <a:rPr lang="en-IN" sz="1600" dirty="0" err="1"/>
              <a:t>dir</a:t>
            </a:r>
            <a:r>
              <a:rPr lang="en-IN" sz="1600" dirty="0"/>
              <a:t>=c("&lt;=", "&lt;=", "&lt;=", "&gt;=", "&gt;=")</a:t>
            </a:r>
          </a:p>
          <a:p>
            <a:r>
              <a:rPr lang="en-IN" sz="1600" dirty="0" err="1"/>
              <a:t>rhs</a:t>
            </a:r>
            <a:r>
              <a:rPr lang="en-IN" sz="1600" dirty="0"/>
              <a:t>=c(200, 1566, 2880, 0, 0)</a:t>
            </a:r>
          </a:p>
          <a:p>
            <a:endParaRPr lang="en-IN" sz="1600" dirty="0"/>
          </a:p>
          <a:p>
            <a:r>
              <a:rPr lang="en-IN" sz="1600" dirty="0"/>
              <a:t>res=</a:t>
            </a:r>
            <a:r>
              <a:rPr lang="en-IN" sz="1600" dirty="0" err="1"/>
              <a:t>lp</a:t>
            </a:r>
            <a:r>
              <a:rPr lang="en-IN" sz="1600" dirty="0"/>
              <a:t>("max", </a:t>
            </a:r>
            <a:r>
              <a:rPr lang="en-IN" sz="1600" dirty="0" err="1"/>
              <a:t>obj</a:t>
            </a:r>
            <a:r>
              <a:rPr lang="en-IN" sz="1600" dirty="0"/>
              <a:t>, con, </a:t>
            </a:r>
            <a:r>
              <a:rPr lang="en-IN" sz="1600" dirty="0" err="1"/>
              <a:t>dir</a:t>
            </a:r>
            <a:r>
              <a:rPr lang="en-IN" sz="1600" dirty="0"/>
              <a:t>, </a:t>
            </a:r>
            <a:r>
              <a:rPr lang="en-IN" sz="1600" dirty="0" err="1"/>
              <a:t>rhs</a:t>
            </a:r>
            <a:r>
              <a:rPr lang="en-IN" sz="1600" dirty="0"/>
              <a:t>,</a:t>
            </a:r>
          </a:p>
          <a:p>
            <a:r>
              <a:rPr lang="en-IN" sz="1600" dirty="0"/>
              <a:t>       </a:t>
            </a:r>
            <a:r>
              <a:rPr lang="en-IN" sz="1600" dirty="0" err="1"/>
              <a:t>compute.sens</a:t>
            </a:r>
            <a:r>
              <a:rPr lang="en-IN" sz="1600" dirty="0"/>
              <a:t>=1)</a:t>
            </a:r>
          </a:p>
          <a:p>
            <a:endParaRPr lang="en-IN" sz="1600" dirty="0"/>
          </a:p>
          <a:p>
            <a:r>
              <a:rPr lang="en-IN" sz="1600" dirty="0"/>
              <a:t>#</a:t>
            </a:r>
            <a:r>
              <a:rPr lang="en-IN" sz="1600" dirty="0" err="1"/>
              <a:t>Analyzing</a:t>
            </a:r>
            <a:r>
              <a:rPr lang="en-IN" sz="1600" dirty="0"/>
              <a:t> the results</a:t>
            </a:r>
          </a:p>
          <a:p>
            <a:endParaRPr lang="en-IN" sz="1600" dirty="0"/>
          </a:p>
          <a:p>
            <a:r>
              <a:rPr lang="en-IN" sz="1600" dirty="0" err="1"/>
              <a:t>res$solution</a:t>
            </a:r>
            <a:endParaRPr lang="en-IN" sz="1600" dirty="0"/>
          </a:p>
          <a:p>
            <a:r>
              <a:rPr lang="en-IN" sz="1600" dirty="0"/>
              <a:t>res</a:t>
            </a:r>
          </a:p>
          <a:p>
            <a:r>
              <a:rPr lang="en-IN" sz="1600" dirty="0" err="1"/>
              <a:t>res$sens.coef.from</a:t>
            </a:r>
            <a:endParaRPr lang="en-IN" sz="1600" dirty="0"/>
          </a:p>
          <a:p>
            <a:r>
              <a:rPr lang="en-IN" sz="1600" dirty="0"/>
              <a:t>res$sens.coef.to</a:t>
            </a:r>
          </a:p>
        </p:txBody>
      </p:sp>
    </p:spTree>
    <p:extLst>
      <p:ext uri="{BB962C8B-B14F-4D97-AF65-F5344CB8AC3E}">
        <p14:creationId xmlns:p14="http://schemas.microsoft.com/office/powerpoint/2010/main" val="2565840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4045</TotalTime>
  <Words>1772</Words>
  <Application>Microsoft Office PowerPoint</Application>
  <PresentationFormat>Widescreen</PresentationFormat>
  <Paragraphs>528</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ＭＳ Ｐゴシック</vt:lpstr>
      <vt:lpstr>Arial</vt:lpstr>
      <vt:lpstr>Calibri</vt:lpstr>
      <vt:lpstr>Calibri Light</vt:lpstr>
      <vt:lpstr>Helvetica Neue</vt:lpstr>
      <vt:lpstr>Roboto Regular</vt:lpstr>
      <vt:lpstr>Office Theme</vt:lpstr>
      <vt:lpstr>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nitya neelima</dc:creator>
  <cp:lastModifiedBy>nitya neelima</cp:lastModifiedBy>
  <cp:revision>102</cp:revision>
  <dcterms:created xsi:type="dcterms:W3CDTF">2017-10-09T13:48:16Z</dcterms:created>
  <dcterms:modified xsi:type="dcterms:W3CDTF">2017-10-14T05:56:49Z</dcterms:modified>
</cp:coreProperties>
</file>